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8" r:id="rId2"/>
    <p:sldId id="277" r:id="rId3"/>
    <p:sldId id="279" r:id="rId4"/>
    <p:sldId id="328" r:id="rId5"/>
    <p:sldId id="311" r:id="rId6"/>
    <p:sldId id="329" r:id="rId7"/>
    <p:sldId id="330" r:id="rId8"/>
    <p:sldId id="312" r:id="rId9"/>
    <p:sldId id="300" r:id="rId10"/>
    <p:sldId id="301" r:id="rId11"/>
    <p:sldId id="332" r:id="rId12"/>
    <p:sldId id="303" r:id="rId13"/>
    <p:sldId id="304" r:id="rId14"/>
    <p:sldId id="309" r:id="rId15"/>
    <p:sldId id="299" r:id="rId16"/>
    <p:sldId id="313" r:id="rId17"/>
    <p:sldId id="314" r:id="rId18"/>
    <p:sldId id="284" r:id="rId19"/>
    <p:sldId id="297" r:id="rId20"/>
    <p:sldId id="286" r:id="rId21"/>
    <p:sldId id="257" r:id="rId22"/>
    <p:sldId id="258" r:id="rId23"/>
    <p:sldId id="273" r:id="rId24"/>
    <p:sldId id="326" r:id="rId25"/>
    <p:sldId id="266" r:id="rId26"/>
    <p:sldId id="324" r:id="rId27"/>
    <p:sldId id="267" r:id="rId28"/>
    <p:sldId id="327" r:id="rId29"/>
    <p:sldId id="268" r:id="rId30"/>
    <p:sldId id="259" r:id="rId31"/>
    <p:sldId id="325" r:id="rId32"/>
    <p:sldId id="262" r:id="rId33"/>
    <p:sldId id="321" r:id="rId34"/>
    <p:sldId id="29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53" autoAdjust="0"/>
  </p:normalViewPr>
  <p:slideViewPr>
    <p:cSldViewPr>
      <p:cViewPr>
        <p:scale>
          <a:sx n="68" d="100"/>
          <a:sy n="68" d="100"/>
        </p:scale>
        <p:origin x="-1301" y="-5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2419C9-2AE7-496E-A0AA-BA5BB6D90FB1}" type="datetimeFigureOut">
              <a:rPr lang="en-US" smtClean="0"/>
              <a:t>1/27/2016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556BC4-B84F-4BF7-A6B4-2114DBD4F42A}" type="slidenum">
              <a:rPr lang="en-US" smtClean="0"/>
              <a:t>‹#›</a:t>
            </a:fld>
            <a:endParaRPr lang="en-US"/>
          </a:p>
        </p:txBody>
      </p:sp>
    </p:spTree>
    <p:extLst>
      <p:ext uri="{BB962C8B-B14F-4D97-AF65-F5344CB8AC3E}">
        <p14:creationId xmlns:p14="http://schemas.microsoft.com/office/powerpoint/2010/main" val="1606914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paper published in Genome Biology in 2014 by Wagner et. At. </a:t>
            </a:r>
          </a:p>
          <a:p>
            <a:r>
              <a:rPr lang="en-US" baseline="0" dirty="0" smtClean="0"/>
              <a:t>A Canadian group from McGill University, Montreal</a:t>
            </a:r>
          </a:p>
          <a:p>
            <a:endParaRPr lang="en-US" baseline="0" dirty="0" smtClean="0"/>
          </a:p>
          <a:p>
            <a:r>
              <a:rPr lang="en-US" baseline="0" dirty="0" smtClean="0"/>
              <a:t>As a super swift summary </a:t>
            </a:r>
          </a:p>
          <a:p>
            <a:endParaRPr lang="en-US" baseline="0" dirty="0" smtClean="0"/>
          </a:p>
          <a:p>
            <a:pPr marL="228600" indent="-228600">
              <a:buAutoNum type="alphaLcParenR"/>
            </a:pPr>
            <a:r>
              <a:rPr lang="en-US" baseline="0" dirty="0" smtClean="0"/>
              <a:t>The work involves the study of the relationships between the inter-individual variation at the DNA methylation, gene expression and genetic levels</a:t>
            </a:r>
          </a:p>
          <a:p>
            <a:pPr marL="228600" indent="-228600">
              <a:buAutoNum type="alphaLcParenR"/>
            </a:pPr>
            <a:r>
              <a:rPr lang="en-US" baseline="0" dirty="0" smtClean="0"/>
              <a:t>Aim of the paper is understand the relationship between genetics, gene expression and </a:t>
            </a:r>
            <a:r>
              <a:rPr lang="en-US" baseline="0" dirty="0" err="1" smtClean="0"/>
              <a:t>methilation</a:t>
            </a:r>
            <a:r>
              <a:rPr lang="en-US" baseline="0" dirty="0" smtClean="0"/>
              <a:t> using sample data from a cell culture of fibroblast</a:t>
            </a:r>
          </a:p>
          <a:p>
            <a:pPr marL="0" indent="0">
              <a:buNone/>
            </a:pPr>
            <a:endParaRPr lang="en-US" baseline="0" dirty="0" smtClean="0"/>
          </a:p>
          <a:p>
            <a:endParaRPr lang="en-US" baseline="0" dirty="0" smtClean="0"/>
          </a:p>
          <a:p>
            <a:endParaRPr lang="en-US" baseline="0" dirty="0" smtClean="0"/>
          </a:p>
          <a:p>
            <a:endParaRPr lang="en-US" baseline="0" dirty="0" smtClean="0"/>
          </a:p>
          <a:p>
            <a:r>
              <a:rPr lang="en-US" baseline="0" dirty="0" smtClean="0"/>
              <a:t>where the research question was: what we can infer from the integrated analysis of DNA methylation, gene expression and genetic variation?</a:t>
            </a:r>
          </a:p>
          <a:p>
            <a:r>
              <a:rPr lang="en-US" baseline="0" dirty="0" smtClean="0"/>
              <a:t>SO, let’s start with some previous concepts, like genetic and expression inter-individual variation</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a:t>
            </a:fld>
            <a:endParaRPr lang="en-US"/>
          </a:p>
        </p:txBody>
      </p:sp>
    </p:spTree>
    <p:extLst>
      <p:ext uri="{BB962C8B-B14F-4D97-AF65-F5344CB8AC3E}">
        <p14:creationId xmlns:p14="http://schemas.microsoft.com/office/powerpoint/2010/main" val="278009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Acordingly</a:t>
            </a:r>
            <a:r>
              <a:rPr lang="en-US" dirty="0" smtClean="0"/>
              <a:t>,</a:t>
            </a:r>
            <a:r>
              <a:rPr lang="en-US" baseline="0" dirty="0" smtClean="0"/>
              <a:t> we can study the methylation at different </a:t>
            </a:r>
            <a:r>
              <a:rPr lang="en-US" baseline="0" dirty="0" err="1" smtClean="0"/>
              <a:t>CpG</a:t>
            </a:r>
            <a:r>
              <a:rPr lang="en-US" baseline="0" dirty="0" smtClean="0"/>
              <a:t> sites using a ration that goes from 0 (</a:t>
            </a:r>
            <a:r>
              <a:rPr lang="en-US" baseline="0" dirty="0" err="1" smtClean="0"/>
              <a:t>thar</a:t>
            </a:r>
            <a:r>
              <a:rPr lang="en-US" baseline="0" dirty="0" smtClean="0"/>
              <a:t> represent no methylation) to 1 (total methylation)</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11</a:t>
            </a:fld>
            <a:endParaRPr lang="en-US"/>
          </a:p>
        </p:txBody>
      </p:sp>
    </p:spTree>
    <p:extLst>
      <p:ext uri="{BB962C8B-B14F-4D97-AF65-F5344CB8AC3E}">
        <p14:creationId xmlns:p14="http://schemas.microsoft.com/office/powerpoint/2010/main" val="27800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a:t>
            </a:r>
            <a:r>
              <a:rPr lang="en-US" baseline="0" dirty="0" smtClean="0"/>
              <a:t> so good?</a:t>
            </a:r>
          </a:p>
          <a:p>
            <a:r>
              <a:rPr lang="en-US" baseline="0" dirty="0" smtClean="0"/>
              <a:t>Once the variability was assessed for each layer, the inter relationship can be studied by correlation between the data for different features across the individual</a:t>
            </a:r>
          </a:p>
          <a:p>
            <a:r>
              <a:rPr lang="en-US" baseline="0" dirty="0" smtClean="0"/>
              <a:t>One way is using a GWAS approach, using the expression for a given gen k as response, and SNPs as independent variables, </a:t>
            </a:r>
            <a:r>
              <a:rPr lang="en-US" baseline="0" dirty="0" err="1" smtClean="0"/>
              <a:t>thererore</a:t>
            </a:r>
            <a:r>
              <a:rPr lang="en-US" baseline="0" dirty="0" smtClean="0"/>
              <a:t>, we can get, one marker at time, the significant association between genomic position and gene expression.</a:t>
            </a:r>
          </a:p>
          <a:p>
            <a:endParaRPr lang="en-US" u="sng" baseline="0" dirty="0" smtClean="0"/>
          </a:p>
          <a:p>
            <a:r>
              <a:rPr lang="en-US" u="sng" baseline="0" dirty="0" smtClean="0"/>
              <a:t>Using the transformed </a:t>
            </a:r>
            <a:r>
              <a:rPr lang="en-US" u="sng" baseline="0" dirty="0" err="1" smtClean="0"/>
              <a:t>pvalues</a:t>
            </a:r>
            <a:r>
              <a:rPr lang="en-US" u="sng" baseline="0" dirty="0" smtClean="0"/>
              <a:t> of each association probe and plotting them against marker position we obtain </a:t>
            </a:r>
            <a:r>
              <a:rPr lang="en-US" u="sng" baseline="0" dirty="0" err="1" smtClean="0"/>
              <a:t>manhatan</a:t>
            </a:r>
            <a:r>
              <a:rPr lang="en-US" u="sng" baseline="0" dirty="0" smtClean="0"/>
              <a:t> plots. Here</a:t>
            </a:r>
          </a:p>
          <a:p>
            <a:endParaRPr lang="en-US" u="sng" dirty="0"/>
          </a:p>
        </p:txBody>
      </p:sp>
      <p:sp>
        <p:nvSpPr>
          <p:cNvPr id="4" name="Slide Number Placeholder 3"/>
          <p:cNvSpPr>
            <a:spLocks noGrp="1"/>
          </p:cNvSpPr>
          <p:nvPr>
            <p:ph type="sldNum" sz="quarter" idx="10"/>
          </p:nvPr>
        </p:nvSpPr>
        <p:spPr/>
        <p:txBody>
          <a:bodyPr/>
          <a:lstStyle/>
          <a:p>
            <a:fld id="{04556BC4-B84F-4BF7-A6B4-2114DBD4F42A}" type="slidenum">
              <a:rPr lang="en-US" smtClean="0"/>
              <a:t>12</a:t>
            </a:fld>
            <a:endParaRPr lang="en-US"/>
          </a:p>
        </p:txBody>
      </p:sp>
    </p:spTree>
    <p:extLst>
      <p:ext uri="{BB962C8B-B14F-4D97-AF65-F5344CB8AC3E}">
        <p14:creationId xmlns:p14="http://schemas.microsoft.com/office/powerpoint/2010/main" val="252761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for</a:t>
            </a:r>
            <a:r>
              <a:rPr lang="en-US" baseline="0" dirty="0" smtClean="0"/>
              <a:t> example, we have </a:t>
            </a:r>
            <a:r>
              <a:rPr lang="en-US" baseline="0" dirty="0" err="1" smtClean="0"/>
              <a:t>manhatan</a:t>
            </a:r>
            <a:r>
              <a:rPr lang="en-US" baseline="0" dirty="0" smtClean="0"/>
              <a:t> plots for different genes form a work of </a:t>
            </a:r>
            <a:r>
              <a:rPr lang="en-US" baseline="0" dirty="0" err="1" smtClean="0"/>
              <a:t>Ponsulsili</a:t>
            </a:r>
            <a:r>
              <a:rPr lang="en-US" baseline="0" dirty="0" smtClean="0"/>
              <a:t> et al. </a:t>
            </a:r>
            <a:r>
              <a:rPr lang="en-US" baseline="0" dirty="0" err="1" smtClean="0"/>
              <a:t>Highlighe</a:t>
            </a:r>
            <a:r>
              <a:rPr lang="en-US" baseline="0" dirty="0" smtClean="0"/>
              <a:t> are two genes in the chromosome 12,</a:t>
            </a:r>
          </a:p>
          <a:p>
            <a:r>
              <a:rPr lang="en-US" baseline="0" dirty="0" smtClean="0"/>
              <a:t>In the first one we got a marker significant and in the same chromosome, so we call it a CIS </a:t>
            </a:r>
            <a:r>
              <a:rPr lang="en-US" baseline="0" dirty="0" err="1" smtClean="0"/>
              <a:t>eQTL</a:t>
            </a:r>
            <a:endParaRPr lang="en-US" baseline="0" dirty="0" smtClean="0"/>
          </a:p>
          <a:p>
            <a:r>
              <a:rPr lang="en-US" baseline="0" dirty="0" smtClean="0"/>
              <a:t>On the other hand, if the sig marker is in other chromosome or distal to the gene, we say that the marker is a putative </a:t>
            </a:r>
            <a:r>
              <a:rPr lang="en-US" baseline="0" dirty="0" err="1" smtClean="0"/>
              <a:t>trasnn</a:t>
            </a:r>
            <a:r>
              <a:rPr lang="en-US" baseline="0" dirty="0" smtClean="0"/>
              <a:t> </a:t>
            </a:r>
            <a:r>
              <a:rPr lang="en-US" baseline="0" dirty="0" err="1" smtClean="0"/>
              <a:t>eQTL</a:t>
            </a:r>
            <a:endParaRPr lang="en-US" dirty="0" smtClean="0"/>
          </a:p>
          <a:p>
            <a:endParaRPr lang="en-US" dirty="0" smtClean="0"/>
          </a:p>
          <a:p>
            <a:endParaRPr lang="en-US" dirty="0" smtClean="0"/>
          </a:p>
          <a:p>
            <a:r>
              <a:rPr lang="en-US" dirty="0" err="1" smtClean="0"/>
              <a:t>eQTL</a:t>
            </a:r>
            <a:r>
              <a:rPr lang="en-US" baseline="0" dirty="0" smtClean="0"/>
              <a:t> can be in CIS or TRANS, depending if they are located nearby the gene over which they have effect, or not, respectively</a:t>
            </a:r>
          </a:p>
          <a:p>
            <a:r>
              <a:rPr lang="en-US" baseline="0" dirty="0" smtClean="0"/>
              <a:t>Like in </a:t>
            </a:r>
            <a:r>
              <a:rPr lang="en-US" baseline="0" dirty="0" err="1" smtClean="0"/>
              <a:t>convencional</a:t>
            </a:r>
            <a:r>
              <a:rPr lang="en-US" baseline="0" dirty="0" smtClean="0"/>
              <a:t> GWAS, we can plot the –log of the </a:t>
            </a:r>
            <a:r>
              <a:rPr lang="en-US" baseline="0" dirty="0" err="1" smtClean="0"/>
              <a:t>p.values</a:t>
            </a:r>
            <a:r>
              <a:rPr lang="en-US" baseline="0" dirty="0" smtClean="0"/>
              <a:t> from each </a:t>
            </a:r>
            <a:r>
              <a:rPr lang="en-US" baseline="0" dirty="0" err="1" smtClean="0"/>
              <a:t>hypotesis</a:t>
            </a:r>
            <a:r>
              <a:rPr lang="en-US" baseline="0" dirty="0" smtClean="0"/>
              <a:t> versus the </a:t>
            </a:r>
            <a:r>
              <a:rPr lang="en-US" baseline="0" dirty="0" err="1" smtClean="0"/>
              <a:t>snp</a:t>
            </a:r>
            <a:r>
              <a:rPr lang="en-US" baseline="0" dirty="0" smtClean="0"/>
              <a:t> POSITIONS. We do this one gene at time.</a:t>
            </a:r>
          </a:p>
          <a:p>
            <a:endParaRPr lang="en-US" baseline="0" dirty="0" smtClean="0"/>
          </a:p>
          <a:p>
            <a:endParaRPr lang="en-US" baseline="0" dirty="0" smtClean="0"/>
          </a:p>
          <a:p>
            <a:r>
              <a:rPr lang="en-US" baseline="0" dirty="0" smtClean="0"/>
              <a:t>Here, in an example extracted from </a:t>
            </a:r>
            <a:r>
              <a:rPr lang="en-US" baseline="0" dirty="0" err="1" smtClean="0"/>
              <a:t>Ponsuksili</a:t>
            </a:r>
            <a:r>
              <a:rPr lang="en-US" baseline="0" dirty="0" smtClean="0"/>
              <a:t> et al, the </a:t>
            </a:r>
            <a:r>
              <a:rPr lang="en-US" baseline="0" dirty="0" err="1" smtClean="0"/>
              <a:t>manhattan</a:t>
            </a:r>
            <a:r>
              <a:rPr lang="en-US" baseline="0" dirty="0" smtClean="0"/>
              <a:t> plot for several genes is displayed. Here we see, for two genes on </a:t>
            </a:r>
            <a:r>
              <a:rPr lang="en-US" baseline="0" dirty="0" err="1" smtClean="0"/>
              <a:t>chromoosm</a:t>
            </a:r>
            <a:r>
              <a:rPr lang="en-US" baseline="0" dirty="0" smtClean="0"/>
              <a:t> 12, a CIS </a:t>
            </a:r>
            <a:r>
              <a:rPr lang="en-US" baseline="0" dirty="0" err="1" smtClean="0"/>
              <a:t>eQTL</a:t>
            </a:r>
            <a:r>
              <a:rPr lang="en-US" baseline="0" dirty="0" smtClean="0"/>
              <a:t> and a trans </a:t>
            </a:r>
            <a:r>
              <a:rPr lang="en-US" baseline="0" dirty="0" err="1" smtClean="0"/>
              <a:t>eQTL</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13</a:t>
            </a:fld>
            <a:endParaRPr lang="en-US"/>
          </a:p>
        </p:txBody>
      </p:sp>
    </p:spTree>
    <p:extLst>
      <p:ext uri="{BB962C8B-B14F-4D97-AF65-F5344CB8AC3E}">
        <p14:creationId xmlns:p14="http://schemas.microsoft.com/office/powerpoint/2010/main" val="425221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Accordingly, the same can be done for the methylation intensity, here, we regress the methylation intensity of </a:t>
            </a:r>
            <a:r>
              <a:rPr lang="en-US" u="none" baseline="0" dirty="0" err="1" smtClean="0"/>
              <a:t>CpG</a:t>
            </a:r>
            <a:r>
              <a:rPr lang="en-US" u="none" baseline="0" dirty="0" smtClean="0"/>
              <a:t> site l on each marker. To get </a:t>
            </a:r>
            <a:r>
              <a:rPr lang="en-US" u="none" baseline="0" dirty="0" err="1" smtClean="0"/>
              <a:t>putatite</a:t>
            </a:r>
            <a:r>
              <a:rPr lang="en-US" u="none" baseline="0" dirty="0" smtClean="0"/>
              <a:t> </a:t>
            </a:r>
            <a:r>
              <a:rPr lang="en-US" u="none" baseline="0" dirty="0" err="1" smtClean="0"/>
              <a:t>mQTL</a:t>
            </a:r>
            <a:endParaRPr lang="en-US" u="none" baseline="0" dirty="0" smtClean="0"/>
          </a:p>
          <a:p>
            <a:endParaRPr lang="en-US" u="sng" baseline="0" dirty="0" smtClean="0"/>
          </a:p>
          <a:p>
            <a:endParaRPr lang="en-US" u="sng" dirty="0"/>
          </a:p>
        </p:txBody>
      </p:sp>
      <p:sp>
        <p:nvSpPr>
          <p:cNvPr id="4" name="Slide Number Placeholder 3"/>
          <p:cNvSpPr>
            <a:spLocks noGrp="1"/>
          </p:cNvSpPr>
          <p:nvPr>
            <p:ph type="sldNum" sz="quarter" idx="10"/>
          </p:nvPr>
        </p:nvSpPr>
        <p:spPr/>
        <p:txBody>
          <a:bodyPr/>
          <a:lstStyle/>
          <a:p>
            <a:fld id="{04556BC4-B84F-4BF7-A6B4-2114DBD4F42A}" type="slidenum">
              <a:rPr lang="en-US" smtClean="0"/>
              <a:t>14</a:t>
            </a:fld>
            <a:endParaRPr lang="en-US"/>
          </a:p>
        </p:txBody>
      </p:sp>
    </p:spTree>
    <p:extLst>
      <p:ext uri="{BB962C8B-B14F-4D97-AF65-F5344CB8AC3E}">
        <p14:creationId xmlns:p14="http://schemas.microsoft.com/office/powerpoint/2010/main" val="2527611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can be done between gene expression and methylation, using one variable as response (the methylation, for example) and the other as explanatory. </a:t>
            </a:r>
          </a:p>
          <a:p>
            <a:endParaRPr lang="en-US" baseline="0" dirty="0" smtClean="0"/>
          </a:p>
          <a:p>
            <a:r>
              <a:rPr lang="en-US" baseline="0" dirty="0" smtClean="0"/>
              <a:t>Finally, those </a:t>
            </a:r>
            <a:r>
              <a:rPr lang="en-US" baseline="0" dirty="0" err="1" smtClean="0"/>
              <a:t>Markes</a:t>
            </a:r>
            <a:r>
              <a:rPr lang="en-US" baseline="0" dirty="0" smtClean="0"/>
              <a:t> that are </a:t>
            </a:r>
            <a:r>
              <a:rPr lang="en-US" baseline="0" dirty="0" err="1" smtClean="0"/>
              <a:t>coinicetn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15</a:t>
            </a:fld>
            <a:endParaRPr lang="en-US"/>
          </a:p>
        </p:txBody>
      </p:sp>
    </p:spTree>
    <p:extLst>
      <p:ext uri="{BB962C8B-B14F-4D97-AF65-F5344CB8AC3E}">
        <p14:creationId xmlns:p14="http://schemas.microsoft.com/office/powerpoint/2010/main" val="696664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what the authors say about the main results of this papers is that a </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16</a:t>
            </a:fld>
            <a:endParaRPr lang="en-US"/>
          </a:p>
        </p:txBody>
      </p:sp>
    </p:spTree>
    <p:extLst>
      <p:ext uri="{BB962C8B-B14F-4D97-AF65-F5344CB8AC3E}">
        <p14:creationId xmlns:p14="http://schemas.microsoft.com/office/powerpoint/2010/main" val="436593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let’s move to</a:t>
            </a:r>
            <a:r>
              <a:rPr lang="en-US" baseline="0" dirty="0" smtClean="0"/>
              <a:t> the methodology and </a:t>
            </a:r>
            <a:r>
              <a:rPr lang="en-US" baseline="0" dirty="0" err="1" smtClean="0"/>
              <a:t>materias</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17</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buFont typeface="Arial" panose="020B0604020202020204" pitchFamily="34" charset="0"/>
              <a:buNone/>
            </a:pPr>
            <a:r>
              <a:rPr lang="en-US" sz="2400" b="1" i="1" dirty="0" smtClean="0"/>
              <a:t>The last</a:t>
            </a:r>
            <a:r>
              <a:rPr lang="en-US" sz="2400" b="1" i="1" baseline="0" dirty="0" smtClean="0"/>
              <a:t> (probably) obscure term the </a:t>
            </a:r>
            <a:r>
              <a:rPr lang="en-US" sz="2400" b="1" i="1" baseline="0" dirty="0" err="1" smtClean="0"/>
              <a:t>the</a:t>
            </a:r>
            <a:r>
              <a:rPr lang="en-US" sz="2400" b="1" i="1" baseline="0" dirty="0" smtClean="0"/>
              <a:t> untransformed human fibroblast. These only refer as the way in which subjects data was collected and maintained.</a:t>
            </a:r>
          </a:p>
          <a:p>
            <a:pPr marL="457200" lvl="1" indent="0">
              <a:lnSpc>
                <a:spcPct val="150000"/>
              </a:lnSpc>
              <a:buFont typeface="Arial" panose="020B0604020202020204" pitchFamily="34" charset="0"/>
              <a:buNone/>
            </a:pPr>
            <a:r>
              <a:rPr lang="en-US" sz="2400" b="1" i="1" baseline="0" dirty="0" smtClean="0"/>
              <a:t>Fibroblast are cells from the connectivity tissue that produce collagen among others thing</a:t>
            </a:r>
          </a:p>
          <a:p>
            <a:pPr marL="457200" lvl="1" indent="0">
              <a:lnSpc>
                <a:spcPct val="150000"/>
              </a:lnSpc>
              <a:buFont typeface="Arial" panose="020B0604020202020204" pitchFamily="34" charset="0"/>
              <a:buNone/>
            </a:pPr>
            <a:r>
              <a:rPr lang="en-US" sz="2400" b="1" i="1" baseline="0" dirty="0" smtClean="0"/>
              <a:t>Are easy to isolate and maintain in vitro for many generations. </a:t>
            </a:r>
          </a:p>
          <a:p>
            <a:pPr marL="457200" lvl="1" indent="0">
              <a:lnSpc>
                <a:spcPct val="150000"/>
              </a:lnSpc>
              <a:buFont typeface="Arial" panose="020B0604020202020204" pitchFamily="34" charset="0"/>
              <a:buNone/>
            </a:pPr>
            <a:endParaRPr lang="en-US" sz="2400" b="1" i="1" baseline="0" dirty="0" smtClean="0"/>
          </a:p>
          <a:p>
            <a:pPr marL="457200" lvl="1" indent="0">
              <a:lnSpc>
                <a:spcPct val="150000"/>
              </a:lnSpc>
              <a:buFont typeface="Arial" panose="020B0604020202020204" pitchFamily="34" charset="0"/>
              <a:buNone/>
            </a:pPr>
            <a:r>
              <a:rPr lang="en-US" sz="2400" b="1" i="1" baseline="0" dirty="0" smtClean="0"/>
              <a:t>They represent a convenient way to maintain biological data of an individual for a while, to extract samples to study the different layers</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18</a:t>
            </a:fld>
            <a:endParaRPr lang="en-US"/>
          </a:p>
        </p:txBody>
      </p:sp>
    </p:spTree>
    <p:extLst>
      <p:ext uri="{BB962C8B-B14F-4D97-AF65-F5344CB8AC3E}">
        <p14:creationId xmlns:p14="http://schemas.microsoft.com/office/powerpoint/2010/main" val="27800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Very fast description of the data</a:t>
            </a:r>
            <a:r>
              <a:rPr lang="en-US" baseline="0" dirty="0" smtClean="0"/>
              <a:t> for the three layers </a:t>
            </a:r>
            <a:r>
              <a:rPr lang="en-US" baseline="0" dirty="0" err="1" smtClean="0"/>
              <a:t>involed</a:t>
            </a:r>
            <a:r>
              <a:rPr lang="en-US" baseline="0" dirty="0" smtClean="0"/>
              <a:t> the use of </a:t>
            </a:r>
            <a:r>
              <a:rPr lang="en-US" baseline="0" dirty="0" err="1" smtClean="0"/>
              <a:t>nini</a:t>
            </a:r>
            <a:r>
              <a:rPr lang="en-US" baseline="0" dirty="0" smtClean="0"/>
              <a:t> hundred </a:t>
            </a:r>
            <a:r>
              <a:rPr lang="en-US" baseline="0" dirty="0" err="1" smtClean="0"/>
              <a:t>thousans</a:t>
            </a:r>
            <a:r>
              <a:rPr lang="en-US" baseline="0" dirty="0" smtClean="0"/>
              <a:t> of SNP in </a:t>
            </a:r>
            <a:r>
              <a:rPr lang="en-US" baseline="0" dirty="0" err="1" smtClean="0"/>
              <a:t>autosoma</a:t>
            </a:r>
            <a:r>
              <a:rPr lang="en-US" baseline="0" dirty="0" smtClean="0"/>
              <a:t> regions</a:t>
            </a:r>
          </a:p>
          <a:p>
            <a:endParaRPr lang="en-US" baseline="0" dirty="0" smtClean="0"/>
          </a:p>
          <a:p>
            <a:r>
              <a:rPr lang="en-US" baseline="0" dirty="0" smtClean="0"/>
              <a:t>Among 22 </a:t>
            </a:r>
            <a:r>
              <a:rPr lang="en-US" baseline="0" dirty="0" err="1" smtClean="0"/>
              <a:t>thousa</a:t>
            </a:r>
            <a:r>
              <a:rPr lang="en-US" baseline="0" dirty="0" smtClean="0"/>
              <a:t> of probes </a:t>
            </a:r>
            <a:r>
              <a:rPr lang="en-US" baseline="0" dirty="0" err="1" smtClean="0"/>
              <a:t>corresponde</a:t>
            </a:r>
            <a:r>
              <a:rPr lang="en-US" baseline="0" dirty="0" smtClean="0"/>
              <a:t> to approximately sixteen thousand of genes to measure the gene expression and </a:t>
            </a:r>
          </a:p>
          <a:p>
            <a:endParaRPr lang="en-US" baseline="0" dirty="0" smtClean="0"/>
          </a:p>
          <a:p>
            <a:r>
              <a:rPr lang="en-US" baseline="0" dirty="0" err="1" smtClean="0"/>
              <a:t>Almot</a:t>
            </a:r>
            <a:r>
              <a:rPr lang="en-US" baseline="0" dirty="0" smtClean="0"/>
              <a:t> 22 </a:t>
            </a:r>
            <a:r>
              <a:rPr lang="en-US" baseline="0" dirty="0" err="1" smtClean="0"/>
              <a:t>thousanss</a:t>
            </a:r>
            <a:r>
              <a:rPr lang="en-US" baseline="0" dirty="0" smtClean="0"/>
              <a:t> of probes to </a:t>
            </a:r>
            <a:r>
              <a:rPr lang="en-US" baseline="0" dirty="0" err="1" smtClean="0"/>
              <a:t>measuremethylation</a:t>
            </a:r>
            <a:r>
              <a:rPr lang="en-US" baseline="0" dirty="0" smtClean="0"/>
              <a:t>, all these values after edition criteria and normalization.</a:t>
            </a:r>
            <a:endParaRPr lang="en-US" dirty="0"/>
          </a:p>
        </p:txBody>
      </p:sp>
      <p:sp>
        <p:nvSpPr>
          <p:cNvPr id="4" name="Marcador de número de diapositiva 3"/>
          <p:cNvSpPr>
            <a:spLocks noGrp="1"/>
          </p:cNvSpPr>
          <p:nvPr>
            <p:ph type="sldNum" sz="quarter" idx="10"/>
          </p:nvPr>
        </p:nvSpPr>
        <p:spPr/>
        <p:txBody>
          <a:bodyPr/>
          <a:lstStyle/>
          <a:p>
            <a:fld id="{04556BC4-B84F-4BF7-A6B4-2114DBD4F42A}" type="slidenum">
              <a:rPr lang="en-US" smtClean="0"/>
              <a:t>19</a:t>
            </a:fld>
            <a:endParaRPr lang="en-US"/>
          </a:p>
        </p:txBody>
      </p:sp>
    </p:spTree>
    <p:extLst>
      <p:ext uri="{BB962C8B-B14F-4D97-AF65-F5344CB8AC3E}">
        <p14:creationId xmlns:p14="http://schemas.microsoft.com/office/powerpoint/2010/main" val="252355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t>
            </a:r>
            <a:r>
              <a:rPr lang="en-US" dirty="0" err="1" smtClean="0"/>
              <a:t>gonna</a:t>
            </a:r>
            <a:r>
              <a:rPr lang="en-US" baseline="0" dirty="0" smtClean="0"/>
              <a:t> present the </a:t>
            </a:r>
            <a:r>
              <a:rPr lang="en-US" baseline="0" dirty="0" err="1" smtClean="0"/>
              <a:t>resulta</a:t>
            </a:r>
            <a:r>
              <a:rPr lang="en-US" baseline="0" dirty="0" smtClean="0"/>
              <a:t> for the methylation layer first, then for the </a:t>
            </a:r>
            <a:r>
              <a:rPr lang="en-US" baseline="0" dirty="0" err="1" smtClean="0"/>
              <a:t>mQTL</a:t>
            </a:r>
            <a:r>
              <a:rPr lang="en-US" baseline="0" dirty="0" smtClean="0"/>
              <a:t> </a:t>
            </a:r>
            <a:r>
              <a:rPr lang="en-US" baseline="0" dirty="0" err="1" smtClean="0"/>
              <a:t>analyys</a:t>
            </a:r>
            <a:r>
              <a:rPr lang="en-US" baseline="0" dirty="0" smtClean="0"/>
              <a:t>,  followed for the </a:t>
            </a:r>
            <a:r>
              <a:rPr lang="en-US" baseline="0" dirty="0" err="1" smtClean="0"/>
              <a:t>eQTL</a:t>
            </a:r>
            <a:r>
              <a:rPr lang="en-US" baseline="0" dirty="0" smtClean="0"/>
              <a:t>, the common </a:t>
            </a:r>
            <a:r>
              <a:rPr lang="en-US" baseline="0" dirty="0" err="1" smtClean="0"/>
              <a:t>variablitiy</a:t>
            </a:r>
            <a:r>
              <a:rPr lang="en-US" baseline="0" dirty="0" smtClean="0"/>
              <a:t> of </a:t>
            </a:r>
            <a:r>
              <a:rPr lang="en-US" baseline="0" dirty="0" err="1" smtClean="0"/>
              <a:t>methy</a:t>
            </a:r>
            <a:r>
              <a:rPr lang="en-US" baseline="0" dirty="0" smtClean="0"/>
              <a:t> and </a:t>
            </a:r>
            <a:r>
              <a:rPr lang="en-US" baseline="0" dirty="0" err="1" smtClean="0"/>
              <a:t>ge</a:t>
            </a:r>
            <a:r>
              <a:rPr lang="en-US" baseline="0" dirty="0" smtClean="0"/>
              <a:t>, and finally, the overlap between m and e QTL, the me, the SNP s that had both conditions</a:t>
            </a:r>
          </a:p>
          <a:p>
            <a:endParaRPr lang="en-US" baseline="0" dirty="0" smtClean="0"/>
          </a:p>
          <a:p>
            <a:r>
              <a:rPr lang="en-US" baseline="0" dirty="0" smtClean="0"/>
              <a:t>For the methylation</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20</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some background concepts</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3</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they addressed</a:t>
            </a:r>
            <a:r>
              <a:rPr lang="en-US" baseline="0" dirty="0" smtClean="0"/>
              <a:t> was how the methylation is distributed along the genome. Looking at probes that are mainly located around genes or distributed more </a:t>
            </a:r>
            <a:r>
              <a:rPr lang="en-US" baseline="0" dirty="0" err="1" smtClean="0"/>
              <a:t>uniformelyaround</a:t>
            </a:r>
            <a:r>
              <a:rPr lang="en-US" baseline="0" dirty="0" smtClean="0"/>
              <a:t> the </a:t>
            </a:r>
            <a:r>
              <a:rPr lang="en-US" baseline="0" dirty="0" err="1" smtClean="0"/>
              <a:t>genom</a:t>
            </a:r>
            <a:r>
              <a:rPr lang="en-US" baseline="0" dirty="0" smtClean="0"/>
              <a:t>.</a:t>
            </a:r>
          </a:p>
          <a:p>
            <a:endParaRPr lang="en-US" baseline="0" dirty="0" smtClean="0"/>
          </a:p>
          <a:p>
            <a:r>
              <a:rPr lang="en-US" baseline="0" dirty="0" smtClean="0"/>
              <a:t>Here a bimodal pattern is evident,, with most of the </a:t>
            </a:r>
            <a:r>
              <a:rPr lang="en-US" baseline="0" dirty="0" err="1" smtClean="0"/>
              <a:t>CpG</a:t>
            </a:r>
            <a:r>
              <a:rPr lang="en-US" baseline="0" dirty="0" smtClean="0"/>
              <a:t> island </a:t>
            </a:r>
            <a:r>
              <a:rPr lang="en-US" baseline="0" dirty="0" err="1" smtClean="0"/>
              <a:t>hypomethylated</a:t>
            </a:r>
            <a:endParaRPr lang="en-US" baseline="0" dirty="0" smtClean="0"/>
          </a:p>
          <a:p>
            <a:endParaRPr lang="en-US" baseline="0" dirty="0" smtClean="0"/>
          </a:p>
          <a:p>
            <a:r>
              <a:rPr lang="en-US" baseline="0" dirty="0" smtClean="0"/>
              <a:t>And the </a:t>
            </a:r>
            <a:r>
              <a:rPr lang="en-US" baseline="0" dirty="0" err="1" smtClean="0"/>
              <a:t>hypermethylated</a:t>
            </a:r>
            <a:r>
              <a:rPr lang="en-US" baseline="0" dirty="0" smtClean="0"/>
              <a:t> </a:t>
            </a:r>
            <a:r>
              <a:rPr lang="en-US" baseline="0" dirty="0" err="1" smtClean="0"/>
              <a:t>siteer</a:t>
            </a:r>
            <a:r>
              <a:rPr lang="en-US" baseline="0" dirty="0" smtClean="0"/>
              <a:t> more likely corresponded to the rest of the genome</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21</a:t>
            </a:fld>
            <a:endParaRPr lang="en-US"/>
          </a:p>
        </p:txBody>
      </p:sp>
    </p:spTree>
    <p:extLst>
      <p:ext uri="{BB962C8B-B14F-4D97-AF65-F5344CB8AC3E}">
        <p14:creationId xmlns:p14="http://schemas.microsoft.com/office/powerpoint/2010/main" val="1973553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variation</a:t>
            </a:r>
            <a:r>
              <a:rPr lang="en-US" baseline="0" dirty="0" smtClean="0"/>
              <a:t> of the </a:t>
            </a:r>
            <a:r>
              <a:rPr lang="en-US" dirty="0" smtClean="0"/>
              <a:t>proportion of </a:t>
            </a:r>
            <a:r>
              <a:rPr lang="en-US" dirty="0" err="1" smtClean="0"/>
              <a:t>CpG</a:t>
            </a:r>
            <a:r>
              <a:rPr lang="en-US" baseline="0" dirty="0" smtClean="0"/>
              <a:t> probes -lying over specific domains- and the intensity of methylation (CLIC!)</a:t>
            </a:r>
          </a:p>
          <a:p>
            <a:r>
              <a:rPr lang="en-US" baseline="0" dirty="0" smtClean="0"/>
              <a:t>The </a:t>
            </a:r>
            <a:r>
              <a:rPr lang="en-US" baseline="0" dirty="0" err="1" smtClean="0"/>
              <a:t>colours</a:t>
            </a:r>
            <a:r>
              <a:rPr lang="en-US" baseline="0" dirty="0" smtClean="0"/>
              <a:t> represent the different domains</a:t>
            </a:r>
            <a:endParaRPr lang="en-US" dirty="0" smtClean="0"/>
          </a:p>
          <a:p>
            <a:r>
              <a:rPr lang="en-US" dirty="0" smtClean="0"/>
              <a:t>Less methylated </a:t>
            </a:r>
            <a:r>
              <a:rPr lang="en-US" dirty="0" err="1" smtClean="0"/>
              <a:t>CpG</a:t>
            </a:r>
            <a:r>
              <a:rPr lang="en-US" baseline="0" dirty="0" smtClean="0"/>
              <a:t> sites were corresponded with chromatin stability zones</a:t>
            </a:r>
          </a:p>
          <a:p>
            <a:r>
              <a:rPr lang="en-US" baseline="0" dirty="0" smtClean="0"/>
              <a:t>Following by CTCF, a transcriptional repressor and conserved domains</a:t>
            </a:r>
          </a:p>
          <a:p>
            <a:r>
              <a:rPr lang="en-US" baseline="0" dirty="0" smtClean="0"/>
              <a:t>With a pike of methylation for active intergenic </a:t>
            </a:r>
            <a:r>
              <a:rPr lang="en-US" baseline="0" dirty="0" err="1" smtClean="0"/>
              <a:t>transcriptors</a:t>
            </a:r>
            <a:r>
              <a:rPr lang="en-US" baseline="0" dirty="0" smtClean="0"/>
              <a:t> (but most of the </a:t>
            </a:r>
            <a:r>
              <a:rPr lang="en-US" baseline="0" dirty="0" err="1" smtClean="0"/>
              <a:t>hypermethylated</a:t>
            </a:r>
            <a:r>
              <a:rPr lang="en-US" baseline="0" dirty="0" smtClean="0"/>
              <a:t> sites </a:t>
            </a:r>
            <a:r>
              <a:rPr lang="en-US" baseline="0" dirty="0" err="1" smtClean="0"/>
              <a:t>dind’t</a:t>
            </a:r>
            <a:r>
              <a:rPr lang="en-US" baseline="0" dirty="0" smtClean="0"/>
              <a:t> overlap the genes and domains considered in this study.</a:t>
            </a:r>
          </a:p>
          <a:p>
            <a:endParaRPr lang="en-US" baseline="0" dirty="0" smtClean="0"/>
          </a:p>
          <a:p>
            <a:r>
              <a:rPr lang="en-US" baseline="0" dirty="0" err="1" smtClean="0"/>
              <a:t>DNAasa</a:t>
            </a:r>
            <a:r>
              <a:rPr lang="en-US" baseline="0" dirty="0" smtClean="0"/>
              <a:t> hypersensitivity regions</a:t>
            </a:r>
          </a:p>
          <a:p>
            <a:r>
              <a:rPr lang="en-US" baseline="0" dirty="0" smtClean="0"/>
              <a:t>Histone stability</a:t>
            </a:r>
          </a:p>
          <a:p>
            <a:r>
              <a:rPr lang="en-US" baseline="0" dirty="0" smtClean="0"/>
              <a:t>Transcriptional </a:t>
            </a:r>
            <a:r>
              <a:rPr lang="en-US" baseline="0" dirty="0" err="1" smtClean="0"/>
              <a:t>represors</a:t>
            </a:r>
            <a:endParaRPr lang="en-US" baseline="0" dirty="0" smtClean="0"/>
          </a:p>
          <a:p>
            <a:endParaRPr lang="en-US" baseline="0" dirty="0" smtClean="0"/>
          </a:p>
          <a:p>
            <a:r>
              <a:rPr lang="en-US" baseline="0" dirty="0" smtClean="0"/>
              <a:t>The next plot has the methylation dispersion measured as the percentiles of the methylation standard deviation.</a:t>
            </a:r>
          </a:p>
          <a:p>
            <a:r>
              <a:rPr lang="en-US" baseline="0" dirty="0" smtClean="0"/>
              <a:t>The pattern is almost the same than before, showing that methylation more constitutive, tend to be less dispersed, at lower values for all domains, with the exception that both sites, of perhaps most relevant role in chromatin structure, are more diverse. The gray line shows the increase of standard deviation for each percentile.</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22</a:t>
            </a:fld>
            <a:endParaRPr lang="en-US"/>
          </a:p>
        </p:txBody>
      </p:sp>
    </p:spTree>
    <p:extLst>
      <p:ext uri="{BB962C8B-B14F-4D97-AF65-F5344CB8AC3E}">
        <p14:creationId xmlns:p14="http://schemas.microsoft.com/office/powerpoint/2010/main" val="311867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Consistently, we observe that the </a:t>
            </a:r>
            <a:r>
              <a:rPr lang="en-US" baseline="0" dirty="0" err="1" smtClean="0"/>
              <a:t>CpG</a:t>
            </a:r>
            <a:r>
              <a:rPr lang="en-US" baseline="0" dirty="0" smtClean="0"/>
              <a:t> probes nearby TSS of active expression genes are more likely to be </a:t>
            </a:r>
            <a:r>
              <a:rPr lang="en-US" baseline="0" dirty="0" err="1" smtClean="0"/>
              <a:t>hypomethylated</a:t>
            </a:r>
            <a:r>
              <a:rPr lang="en-US" baseline="0" dirty="0" smtClean="0"/>
              <a:t>,</a:t>
            </a:r>
          </a:p>
          <a:p>
            <a:endParaRPr lang="en-US" baseline="0" dirty="0" smtClean="0"/>
          </a:p>
          <a:p>
            <a:r>
              <a:rPr lang="en-US" baseline="0" dirty="0" smtClean="0"/>
              <a:t>Here we see each probe as a green dot with the corresponding distance to a TSS in the x’s and average methylation as the y’s, the color lines correspond to the mean methylation among probes for different level of gene expression, (separated in four quartiles, with the pink line representing the lowest expression and the black the largest).</a:t>
            </a:r>
          </a:p>
          <a:p>
            <a:endParaRPr lang="en-US" baseline="0" dirty="0" smtClean="0"/>
          </a:p>
          <a:p>
            <a:r>
              <a:rPr lang="en-US" baseline="0" dirty="0" smtClean="0"/>
              <a:t>Here we se how as closer a probe is to the TSS, lower the methylation, higher the expression</a:t>
            </a:r>
          </a:p>
        </p:txBody>
      </p:sp>
      <p:sp>
        <p:nvSpPr>
          <p:cNvPr id="4" name="Slide Number Placeholder 3"/>
          <p:cNvSpPr>
            <a:spLocks noGrp="1"/>
          </p:cNvSpPr>
          <p:nvPr>
            <p:ph type="sldNum" sz="quarter" idx="10"/>
          </p:nvPr>
        </p:nvSpPr>
        <p:spPr/>
        <p:txBody>
          <a:bodyPr/>
          <a:lstStyle/>
          <a:p>
            <a:fld id="{04556BC4-B84F-4BF7-A6B4-2114DBD4F42A}" type="slidenum">
              <a:rPr lang="en-US" smtClean="0"/>
              <a:t>23</a:t>
            </a:fld>
            <a:endParaRPr lang="en-US"/>
          </a:p>
        </p:txBody>
      </p:sp>
    </p:spTree>
    <p:extLst>
      <p:ext uri="{BB962C8B-B14F-4D97-AF65-F5344CB8AC3E}">
        <p14:creationId xmlns:p14="http://schemas.microsoft.com/office/powerpoint/2010/main" val="153036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556BC4-B84F-4BF7-A6B4-2114DBD4F42A}" type="slidenum">
              <a:rPr lang="en-US" smtClean="0"/>
              <a:t>24</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do have the distribution of significant </a:t>
            </a:r>
            <a:r>
              <a:rPr lang="en-US" baseline="0" dirty="0" err="1" smtClean="0"/>
              <a:t>CpG</a:t>
            </a:r>
            <a:r>
              <a:rPr lang="en-US" baseline="0" dirty="0" smtClean="0"/>
              <a:t>/SNPs pairs by varying distances. When more </a:t>
            </a:r>
            <a:r>
              <a:rPr lang="en-US" baseline="0" dirty="0" err="1" smtClean="0"/>
              <a:t>thatn</a:t>
            </a:r>
            <a:r>
              <a:rPr lang="en-US" baseline="0" dirty="0" smtClean="0"/>
              <a:t> one SNP resulted significant for a probe, either the closest SNP (grey) or the most significant (black), in the intervals displayed in x axis, were retained.</a:t>
            </a:r>
          </a:p>
          <a:p>
            <a:endParaRPr lang="en-US" baseline="0" dirty="0" smtClean="0"/>
          </a:p>
          <a:p>
            <a:r>
              <a:rPr lang="en-US" baseline="0" dirty="0" smtClean="0"/>
              <a:t>Here we see that most of the </a:t>
            </a:r>
            <a:r>
              <a:rPr lang="en-US" baseline="0" dirty="0" err="1" smtClean="0"/>
              <a:t>mQTL</a:t>
            </a:r>
            <a:r>
              <a:rPr lang="en-US" baseline="0" dirty="0" smtClean="0"/>
              <a:t> were closer Than a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4556BC4-B84F-4BF7-A6B4-2114DBD4F42A}" type="slidenum">
              <a:rPr lang="en-US" smtClean="0"/>
              <a:t>25</a:t>
            </a:fld>
            <a:endParaRPr lang="en-US"/>
          </a:p>
        </p:txBody>
      </p:sp>
    </p:spTree>
    <p:extLst>
      <p:ext uri="{BB962C8B-B14F-4D97-AF65-F5344CB8AC3E}">
        <p14:creationId xmlns:p14="http://schemas.microsoft.com/office/powerpoint/2010/main" val="4041346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for the </a:t>
            </a:r>
            <a:r>
              <a:rPr lang="en-US" dirty="0" err="1" smtClean="0"/>
              <a:t>eGWAS</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26</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a:t>
            </a:r>
            <a:r>
              <a:rPr lang="en-US" baseline="0" dirty="0" smtClean="0"/>
              <a:t> that the distribution of most significant overlap with closest,</a:t>
            </a:r>
          </a:p>
          <a:p>
            <a:endParaRPr lang="en-US" baseline="0" dirty="0" smtClean="0"/>
          </a:p>
          <a:p>
            <a:r>
              <a:rPr lang="en-US" baseline="0" dirty="0" smtClean="0"/>
              <a:t>Bellow the x we get the reference for gene star and termination and we see that most of </a:t>
            </a:r>
            <a:r>
              <a:rPr lang="en-US" baseline="0" dirty="0" err="1" smtClean="0"/>
              <a:t>theeQTL</a:t>
            </a:r>
            <a:r>
              <a:rPr lang="en-US" baseline="0" dirty="0" smtClean="0"/>
              <a:t> are concentrated in the boundaries</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27</a:t>
            </a:fld>
            <a:endParaRPr lang="en-US"/>
          </a:p>
        </p:txBody>
      </p:sp>
    </p:spTree>
    <p:extLst>
      <p:ext uri="{BB962C8B-B14F-4D97-AF65-F5344CB8AC3E}">
        <p14:creationId xmlns:p14="http://schemas.microsoft.com/office/powerpoint/2010/main" val="301250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Respecting to the correlation</a:t>
            </a:r>
            <a:r>
              <a:rPr lang="en-US" baseline="0" dirty="0" smtClean="0"/>
              <a:t> between Methylation and GE, </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28</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expected, Most of the significant</a:t>
            </a:r>
            <a:r>
              <a:rPr lang="en-US" baseline="0" dirty="0" smtClean="0"/>
              <a:t> negative correlation between Ge and Meth </a:t>
            </a:r>
            <a:r>
              <a:rPr lang="en-US" baseline="0" dirty="0" err="1" smtClean="0"/>
              <a:t>corresponde</a:t>
            </a:r>
            <a:r>
              <a:rPr lang="en-US" baseline="0" dirty="0" smtClean="0"/>
              <a:t> with active regulatory sites, while intergenic region is mostly non – correlated</a:t>
            </a:r>
          </a:p>
          <a:p>
            <a:endParaRPr lang="en-US" baseline="0" dirty="0" smtClean="0"/>
          </a:p>
          <a:p>
            <a:r>
              <a:rPr lang="en-US" baseline="0" dirty="0" err="1" smtClean="0"/>
              <a:t>Intringilngy</a:t>
            </a:r>
            <a:r>
              <a:rPr lang="en-US" baseline="0" dirty="0" smtClean="0"/>
              <a:t>, the intergenic regions are positive correlated</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29</a:t>
            </a:fld>
            <a:endParaRPr lang="en-US"/>
          </a:p>
        </p:txBody>
      </p:sp>
    </p:spTree>
    <p:extLst>
      <p:ext uri="{BB962C8B-B14F-4D97-AF65-F5344CB8AC3E}">
        <p14:creationId xmlns:p14="http://schemas.microsoft.com/office/powerpoint/2010/main" val="230477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a </a:t>
            </a:r>
            <a:r>
              <a:rPr lang="en-US" dirty="0" err="1" smtClean="0"/>
              <a:t>specif</a:t>
            </a:r>
            <a:r>
              <a:rPr lang="en-US" dirty="0" smtClean="0"/>
              <a:t> cluster of genes,</a:t>
            </a:r>
            <a:r>
              <a:rPr lang="en-US" baseline="0" dirty="0" smtClean="0"/>
              <a:t> we observe cluster of </a:t>
            </a:r>
            <a:r>
              <a:rPr lang="en-US" baseline="0" dirty="0" err="1" smtClean="0"/>
              <a:t>CpG</a:t>
            </a:r>
            <a:r>
              <a:rPr lang="en-US" baseline="0" dirty="0" smtClean="0"/>
              <a:t> sites with correlation with the expression, and also matching active transcription sites and domains related with chromatin organization. Most of the </a:t>
            </a:r>
            <a:r>
              <a:rPr lang="en-US" baseline="0" dirty="0" err="1" smtClean="0"/>
              <a:t>eQTL</a:t>
            </a:r>
            <a:r>
              <a:rPr lang="en-US" baseline="0" dirty="0" smtClean="0"/>
              <a:t> were located in genes of the development.</a:t>
            </a:r>
          </a:p>
          <a:p>
            <a:endParaRPr lang="en-US" baseline="0" dirty="0" smtClean="0"/>
          </a:p>
          <a:p>
            <a:r>
              <a:rPr lang="en-US" baseline="0" dirty="0" smtClean="0"/>
              <a:t>The arrows represent the direction of the gene transcription, </a:t>
            </a:r>
            <a:endParaRPr lang="en-US" dirty="0" smtClean="0"/>
          </a:p>
          <a:p>
            <a:endParaRPr lang="en-US" dirty="0" smtClean="0"/>
          </a:p>
          <a:p>
            <a:r>
              <a:rPr lang="en-US" dirty="0" smtClean="0"/>
              <a:t>Here we have positions</a:t>
            </a:r>
            <a:r>
              <a:rPr lang="en-US" baseline="0" dirty="0" smtClean="0"/>
              <a:t> in the genome consistent with genes of the HOX domains with dense amount of </a:t>
            </a:r>
            <a:r>
              <a:rPr lang="en-US" baseline="0" dirty="0" err="1" smtClean="0"/>
              <a:t>CpG</a:t>
            </a:r>
            <a:r>
              <a:rPr lang="en-US" baseline="0" dirty="0" smtClean="0"/>
              <a:t> probes with correlation between GE and Methylation.</a:t>
            </a:r>
            <a:endParaRPr lang="en-US" dirty="0" smtClean="0"/>
          </a:p>
          <a:p>
            <a:r>
              <a:rPr lang="en-US" dirty="0" smtClean="0"/>
              <a:t>Let’s see what happens with a</a:t>
            </a:r>
            <a:r>
              <a:rPr lang="en-US" baseline="0" dirty="0" smtClean="0"/>
              <a:t> gene cluster involved in </a:t>
            </a:r>
            <a:r>
              <a:rPr lang="en-US" baseline="0" dirty="0" err="1" smtClean="0"/>
              <a:t>onthgenesis</a:t>
            </a:r>
            <a:r>
              <a:rPr lang="en-US" baseline="0" dirty="0" smtClean="0"/>
              <a:t>, the process of morphological </a:t>
            </a:r>
            <a:r>
              <a:rPr lang="en-US" baseline="0" dirty="0" err="1" smtClean="0"/>
              <a:t>developmentof</a:t>
            </a:r>
            <a:r>
              <a:rPr lang="en-US" baseline="0" dirty="0" smtClean="0"/>
              <a:t> the organism.</a:t>
            </a:r>
          </a:p>
          <a:p>
            <a:r>
              <a:rPr lang="en-US" baseline="0" dirty="0" smtClean="0"/>
              <a:t>In the middle we have the methylation related probes, the lines represent correlation between expression and methylation (blue accounting for positive correlations and golden for negatives ones). From up to bottom, we have chromatin stability </a:t>
            </a:r>
            <a:r>
              <a:rPr lang="en-US" baseline="0" dirty="0" err="1" smtClean="0"/>
              <a:t>domanins</a:t>
            </a:r>
            <a:r>
              <a:rPr lang="en-US" baseline="0" dirty="0" smtClean="0"/>
              <a:t>, genome organization domains, that regulate the chromatin changes its structure along the genome, and </a:t>
            </a:r>
            <a:r>
              <a:rPr lang="en-US" baseline="0" dirty="0" err="1" smtClean="0"/>
              <a:t>onthological</a:t>
            </a:r>
            <a:r>
              <a:rPr lang="en-US" baseline="0" dirty="0" smtClean="0"/>
              <a:t> genes.</a:t>
            </a:r>
          </a:p>
          <a:p>
            <a:r>
              <a:rPr lang="en-US" baseline="0" dirty="0" smtClean="0"/>
              <a:t>Many of the probes with negative correlation </a:t>
            </a:r>
            <a:r>
              <a:rPr lang="en-US" baseline="0" dirty="0" err="1" smtClean="0"/>
              <a:t>layd</a:t>
            </a:r>
            <a:r>
              <a:rPr lang="en-US" baseline="0" dirty="0" smtClean="0"/>
              <a:t> in </a:t>
            </a:r>
            <a:r>
              <a:rPr lang="en-US" baseline="0" dirty="0" err="1" smtClean="0"/>
              <a:t>chromantin</a:t>
            </a:r>
            <a:r>
              <a:rPr lang="en-US" baseline="0" dirty="0" smtClean="0"/>
              <a:t> stability zones</a:t>
            </a:r>
          </a:p>
          <a:p>
            <a:endParaRPr lang="en-US" baseline="0" dirty="0" smtClean="0"/>
          </a:p>
          <a:p>
            <a:r>
              <a:rPr lang="en-US" baseline="0" dirty="0" smtClean="0"/>
              <a:t>Most of the probes are </a:t>
            </a:r>
            <a:r>
              <a:rPr lang="en-US" baseline="0" dirty="0" err="1" smtClean="0"/>
              <a:t>localy</a:t>
            </a:r>
            <a:r>
              <a:rPr lang="en-US" baseline="0" dirty="0" smtClean="0"/>
              <a:t> related with the expression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4556BC4-B84F-4BF7-A6B4-2114DBD4F42A}" type="slidenum">
              <a:rPr lang="en-US" smtClean="0"/>
              <a:t>30</a:t>
            </a:fld>
            <a:endParaRPr lang="en-US"/>
          </a:p>
        </p:txBody>
      </p:sp>
    </p:spTree>
    <p:extLst>
      <p:ext uri="{BB962C8B-B14F-4D97-AF65-F5344CB8AC3E}">
        <p14:creationId xmlns:p14="http://schemas.microsoft.com/office/powerpoint/2010/main" val="412833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a:t>
            </a:r>
            <a:r>
              <a:rPr lang="en-US" baseline="0" dirty="0" smtClean="0"/>
              <a:t> inter-individual variation occur at the DNA level, in coding and non coding regions and can be characterized by observing the state of different </a:t>
            </a:r>
            <a:r>
              <a:rPr lang="en-US" baseline="0" dirty="0" err="1" smtClean="0"/>
              <a:t>postion</a:t>
            </a:r>
            <a:r>
              <a:rPr lang="en-US" baseline="0" dirty="0" smtClean="0"/>
              <a:t> along the genome for a set of individuals.</a:t>
            </a:r>
          </a:p>
          <a:p>
            <a:endParaRPr lang="en-US" baseline="0" dirty="0" smtClean="0"/>
          </a:p>
          <a:p>
            <a:r>
              <a:rPr lang="en-US" baseline="0" dirty="0" smtClean="0"/>
              <a:t>This state can be names as genotype and the position as a locus or loci in plural. Here, we get 10 </a:t>
            </a:r>
            <a:r>
              <a:rPr lang="en-US" baseline="0" dirty="0" err="1" smtClean="0"/>
              <a:t>differente</a:t>
            </a:r>
            <a:r>
              <a:rPr lang="en-US" baseline="0" dirty="0" smtClean="0"/>
              <a:t> position for n different individuals, where the state or genotype of the position was registered in a matrix arrangement.</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4</a:t>
            </a:fld>
            <a:endParaRPr lang="en-US"/>
          </a:p>
        </p:txBody>
      </p:sp>
    </p:spTree>
    <p:extLst>
      <p:ext uri="{BB962C8B-B14F-4D97-AF65-F5344CB8AC3E}">
        <p14:creationId xmlns:p14="http://schemas.microsoft.com/office/powerpoint/2010/main" val="27800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at the overlap between e and m QTL</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31</a:t>
            </a:fld>
            <a:endParaRPr lang="en-US"/>
          </a:p>
        </p:txBody>
      </p:sp>
    </p:spTree>
    <p:extLst>
      <p:ext uri="{BB962C8B-B14F-4D97-AF65-F5344CB8AC3E}">
        <p14:creationId xmlns:p14="http://schemas.microsoft.com/office/powerpoint/2010/main" val="1568642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Finaly</a:t>
            </a:r>
            <a:r>
              <a:rPr lang="en-US" dirty="0" smtClean="0"/>
              <a:t>, we observe some</a:t>
            </a:r>
            <a:r>
              <a:rPr lang="en-US" baseline="0" dirty="0" smtClean="0"/>
              <a:t> kind of validation </a:t>
            </a:r>
            <a:r>
              <a:rPr lang="en-US" baseline="0" dirty="0" err="1" smtClean="0"/>
              <a:t>fo</a:t>
            </a:r>
            <a:r>
              <a:rPr lang="en-US" baseline="0" dirty="0" smtClean="0"/>
              <a:t> the previous results, some </a:t>
            </a:r>
            <a:r>
              <a:rPr lang="en-US" baseline="0" dirty="0" err="1" smtClean="0"/>
              <a:t>eQTL</a:t>
            </a:r>
            <a:r>
              <a:rPr lang="en-US" baseline="0" dirty="0" smtClean="0"/>
              <a:t> in </a:t>
            </a:r>
            <a:r>
              <a:rPr lang="en-US" baseline="0" dirty="0" err="1" smtClean="0"/>
              <a:t>cian</a:t>
            </a:r>
            <a:r>
              <a:rPr lang="en-US" baseline="0" dirty="0" smtClean="0"/>
              <a:t>, regulate gene expression in this zone, are associated with methylation here, with a negative correlation here</a:t>
            </a:r>
          </a:p>
          <a:p>
            <a:r>
              <a:rPr lang="en-US" baseline="0" dirty="0" smtClean="0"/>
              <a:t>It’s quite an interesting pattern</a:t>
            </a:r>
            <a:endParaRPr lang="en-US" dirty="0" smtClean="0"/>
          </a:p>
          <a:p>
            <a:endParaRPr lang="en-US" dirty="0" smtClean="0"/>
          </a:p>
          <a:p>
            <a:r>
              <a:rPr lang="en-US" dirty="0" smtClean="0"/>
              <a:t>Now</a:t>
            </a:r>
            <a:r>
              <a:rPr lang="en-US" baseline="0" dirty="0" smtClean="0"/>
              <a:t>, let’s see what happens when we integrate all the layers together to see the </a:t>
            </a:r>
            <a:r>
              <a:rPr lang="en-US" baseline="0" dirty="0" err="1" smtClean="0"/>
              <a:t>emQTL</a:t>
            </a:r>
            <a:r>
              <a:rPr lang="en-US" baseline="0" dirty="0" smtClean="0"/>
              <a:t> at the gen level</a:t>
            </a:r>
          </a:p>
          <a:p>
            <a:r>
              <a:rPr lang="en-US" baseline="0" dirty="0" smtClean="0"/>
              <a:t>As before, golden and blue lines account for correlations between methylation and expression)</a:t>
            </a:r>
          </a:p>
          <a:p>
            <a:r>
              <a:rPr lang="en-US" baseline="0" dirty="0" smtClean="0"/>
              <a:t>In addition, we have those grey and cyan lines to indicate </a:t>
            </a:r>
            <a:r>
              <a:rPr lang="en-US" baseline="0" dirty="0" err="1" smtClean="0"/>
              <a:t>mQTL</a:t>
            </a:r>
            <a:r>
              <a:rPr lang="en-US" baseline="0" dirty="0" smtClean="0"/>
              <a:t> and e QTL.</a:t>
            </a:r>
          </a:p>
          <a:p>
            <a:r>
              <a:rPr lang="en-US" baseline="0" dirty="0" smtClean="0"/>
              <a:t>Here, we have positions associated with the expression of the gene in promoter regions and with </a:t>
            </a:r>
            <a:r>
              <a:rPr lang="en-US" baseline="0" dirty="0" err="1" smtClean="0"/>
              <a:t>methilation</a:t>
            </a:r>
            <a:r>
              <a:rPr lang="en-US" baseline="0" dirty="0" smtClean="0"/>
              <a:t> in both, the body and the beginning of the gene, overlapping with chromatin stability zones. Also, we have negative correlation of methylation and GE, also </a:t>
            </a:r>
            <a:r>
              <a:rPr lang="en-US" baseline="0" dirty="0" err="1" smtClean="0"/>
              <a:t>overlaped</a:t>
            </a:r>
            <a:r>
              <a:rPr lang="en-US" baseline="0" dirty="0" smtClean="0"/>
              <a:t> with chromatin stability zones</a:t>
            </a:r>
          </a:p>
          <a:p>
            <a:r>
              <a:rPr lang="en-US" baseline="0" dirty="0" smtClean="0"/>
              <a:t>One example is this gene (C21orf56: codifies for a </a:t>
            </a:r>
            <a:r>
              <a:rPr lang="en-US" baseline="0" dirty="0" err="1" smtClean="0"/>
              <a:t>mithocondrial</a:t>
            </a:r>
            <a:r>
              <a:rPr lang="en-US" baseline="0" dirty="0" smtClean="0"/>
              <a:t> protein,</a:t>
            </a:r>
          </a:p>
          <a:p>
            <a:r>
              <a:rPr lang="en-US" baseline="0" dirty="0" smtClean="0"/>
              <a:t>Pax8 is involved in ontology</a:t>
            </a:r>
          </a:p>
          <a:p>
            <a:r>
              <a:rPr lang="en-US" baseline="0" dirty="0" smtClean="0"/>
              <a:t>GSTM: </a:t>
            </a:r>
            <a:r>
              <a:rPr lang="en-US" baseline="0" dirty="0" err="1" smtClean="0"/>
              <a:t>Enzimes</a:t>
            </a:r>
            <a:r>
              <a:rPr lang="en-US" baseline="0" dirty="0" smtClean="0"/>
              <a:t> with broad specificity)</a:t>
            </a:r>
          </a:p>
          <a:p>
            <a:endParaRPr lang="en-US" baseline="0" dirty="0" smtClean="0"/>
          </a:p>
          <a:p>
            <a:r>
              <a:rPr lang="en-US" baseline="0" dirty="0" err="1" smtClean="0"/>
              <a:t>Efecto</a:t>
            </a:r>
            <a:r>
              <a:rPr lang="en-US" baseline="0" dirty="0" smtClean="0"/>
              <a:t> </a:t>
            </a:r>
            <a:r>
              <a:rPr lang="en-US" baseline="0" dirty="0" err="1" smtClean="0"/>
              <a:t>cascada</a:t>
            </a:r>
            <a:r>
              <a:rPr lang="en-US" baseline="0" dirty="0" smtClean="0"/>
              <a:t> </a:t>
            </a:r>
            <a:r>
              <a:rPr lang="en-US" baseline="0" dirty="0" err="1" smtClean="0"/>
              <a:t>validacion</a:t>
            </a:r>
            <a:r>
              <a:rPr lang="en-US" baseline="0" dirty="0" smtClean="0"/>
              <a:t> de </a:t>
            </a:r>
            <a:r>
              <a:rPr lang="en-US" baseline="0" dirty="0" err="1" smtClean="0"/>
              <a:t>emQTL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32</a:t>
            </a:fld>
            <a:endParaRPr lang="en-US"/>
          </a:p>
        </p:txBody>
      </p:sp>
    </p:spTree>
    <p:extLst>
      <p:ext uri="{BB962C8B-B14F-4D97-AF65-F5344CB8AC3E}">
        <p14:creationId xmlns:p14="http://schemas.microsoft.com/office/powerpoint/2010/main" val="3599289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 summary,</a:t>
            </a:r>
            <a:r>
              <a:rPr lang="en-US" baseline="0" dirty="0" smtClean="0"/>
              <a:t> we observed</a:t>
            </a:r>
          </a:p>
          <a:p>
            <a:endParaRPr lang="en-US" baseline="0" dirty="0" smtClean="0"/>
          </a:p>
          <a:p>
            <a:r>
              <a:rPr lang="en-US" baseline="0" dirty="0" smtClean="0"/>
              <a:t>They do not </a:t>
            </a:r>
            <a:r>
              <a:rPr lang="en-US" baseline="0" dirty="0" err="1" smtClean="0"/>
              <a:t>discussi</a:t>
            </a:r>
            <a:r>
              <a:rPr lang="en-US" baseline="0" dirty="0" smtClean="0"/>
              <a:t> it, but methylation and imprinting are very dependent of development. I red that during embryogenesis, a massive </a:t>
            </a:r>
            <a:r>
              <a:rPr lang="en-US" baseline="0" dirty="0" err="1" smtClean="0"/>
              <a:t>desmethylation</a:t>
            </a:r>
            <a:r>
              <a:rPr lang="en-US" baseline="0" dirty="0" smtClean="0"/>
              <a:t> </a:t>
            </a:r>
            <a:r>
              <a:rPr lang="en-US" baseline="0" dirty="0" err="1" smtClean="0"/>
              <a:t>occurse</a:t>
            </a:r>
            <a:r>
              <a:rPr lang="en-US" baseline="0" dirty="0" smtClean="0"/>
              <a:t>, and then, during the formation of gametes, It re </a:t>
            </a:r>
            <a:r>
              <a:rPr lang="en-US" baseline="0" dirty="0" err="1" smtClean="0"/>
              <a:t>apear</a:t>
            </a:r>
            <a:endParaRPr lang="en-US" dirty="0"/>
          </a:p>
        </p:txBody>
      </p:sp>
      <p:sp>
        <p:nvSpPr>
          <p:cNvPr id="4" name="Marcador de número de diapositiva 3"/>
          <p:cNvSpPr>
            <a:spLocks noGrp="1"/>
          </p:cNvSpPr>
          <p:nvPr>
            <p:ph type="sldNum" sz="quarter" idx="10"/>
          </p:nvPr>
        </p:nvSpPr>
        <p:spPr/>
        <p:txBody>
          <a:bodyPr/>
          <a:lstStyle/>
          <a:p>
            <a:fld id="{04556BC4-B84F-4BF7-A6B4-2114DBD4F42A}" type="slidenum">
              <a:rPr lang="en-US" smtClean="0"/>
              <a:t>33</a:t>
            </a:fld>
            <a:endParaRPr lang="en-US"/>
          </a:p>
        </p:txBody>
      </p:sp>
    </p:spTree>
    <p:extLst>
      <p:ext uri="{BB962C8B-B14F-4D97-AF65-F5344CB8AC3E}">
        <p14:creationId xmlns:p14="http://schemas.microsoft.com/office/powerpoint/2010/main" val="278432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556BC4-B84F-4BF7-A6B4-2114DBD4F42A}" type="slidenum">
              <a:rPr lang="en-US" smtClean="0"/>
              <a:t>34</a:t>
            </a:fld>
            <a:endParaRPr lang="en-US"/>
          </a:p>
        </p:txBody>
      </p:sp>
    </p:spTree>
    <p:extLst>
      <p:ext uri="{BB962C8B-B14F-4D97-AF65-F5344CB8AC3E}">
        <p14:creationId xmlns:p14="http://schemas.microsoft.com/office/powerpoint/2010/main" val="233209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a:t>
            </a:r>
            <a:r>
              <a:rPr lang="en-US" sz="1200" dirty="0" err="1" smtClean="0"/>
              <a:t>describ</a:t>
            </a:r>
            <a:r>
              <a:rPr lang="en-US" sz="1200" dirty="0" smtClean="0"/>
              <a:t> </a:t>
            </a:r>
            <a:r>
              <a:rPr lang="en-US" sz="1200" baseline="0" dirty="0" smtClean="0"/>
              <a:t> </a:t>
            </a:r>
            <a:r>
              <a:rPr lang="en-US" sz="1200" dirty="0" smtClean="0"/>
              <a:t>The</a:t>
            </a:r>
            <a:r>
              <a:rPr lang="en-US" sz="1200" baseline="0" dirty="0" smtClean="0"/>
              <a:t> next level, the inter individual gene expression variation</a:t>
            </a:r>
            <a:endParaRPr lang="en-US" sz="1200" dirty="0"/>
          </a:p>
        </p:txBody>
      </p:sp>
      <p:sp>
        <p:nvSpPr>
          <p:cNvPr id="4" name="Slide Number Placeholder 3"/>
          <p:cNvSpPr>
            <a:spLocks noGrp="1"/>
          </p:cNvSpPr>
          <p:nvPr>
            <p:ph type="sldNum" sz="quarter" idx="10"/>
          </p:nvPr>
        </p:nvSpPr>
        <p:spPr/>
        <p:txBody>
          <a:bodyPr/>
          <a:lstStyle/>
          <a:p>
            <a:fld id="{04556BC4-B84F-4BF7-A6B4-2114DBD4F42A}" type="slidenum">
              <a:rPr lang="en-US" smtClean="0"/>
              <a:t>5</a:t>
            </a:fld>
            <a:endParaRPr lang="en-US"/>
          </a:p>
        </p:txBody>
      </p:sp>
    </p:spTree>
    <p:extLst>
      <p:ext uri="{BB962C8B-B14F-4D97-AF65-F5344CB8AC3E}">
        <p14:creationId xmlns:p14="http://schemas.microsoft.com/office/powerpoint/2010/main" val="2727135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We need to remember From molecular</a:t>
            </a:r>
            <a:r>
              <a:rPr lang="en-US" sz="1400" baseline="0" dirty="0" smtClean="0"/>
              <a:t> biology, that coding regions produce a blue print for proteins synthesis by the </a:t>
            </a:r>
            <a:r>
              <a:rPr lang="en-US" sz="1400" baseline="0" dirty="0" err="1" smtClean="0"/>
              <a:t>proccess</a:t>
            </a:r>
            <a:r>
              <a:rPr lang="en-US" sz="1400" baseline="0" dirty="0" smtClean="0"/>
              <a:t> of transcription, originating messenger RNA.</a:t>
            </a:r>
          </a:p>
          <a:p>
            <a:endParaRPr lang="en-US" sz="1400" baseline="0" dirty="0" smtClean="0"/>
          </a:p>
          <a:p>
            <a:r>
              <a:rPr lang="en-US" sz="1400" baseline="0" dirty="0" smtClean="0"/>
              <a:t>When we study the collection of mRNA for a pool of genes  we talk of the transcriptome. In addition,</a:t>
            </a:r>
          </a:p>
          <a:p>
            <a:endParaRPr lang="en-US" sz="1400" baseline="0" dirty="0" smtClean="0"/>
          </a:p>
          <a:p>
            <a:r>
              <a:rPr lang="en-US" sz="1400" baseline="0" dirty="0" smtClean="0"/>
              <a:t>The concentration of the mRNA for a given coding region or gene is going to be dependent of the cell type, the state of </a:t>
            </a:r>
            <a:r>
              <a:rPr lang="en-US" sz="1400" baseline="0" dirty="0" err="1" smtClean="0"/>
              <a:t>developmente</a:t>
            </a:r>
            <a:r>
              <a:rPr lang="en-US" sz="1400" baseline="0" dirty="0" smtClean="0"/>
              <a:t>, the age of the organism, the pathological state, and the environment</a:t>
            </a:r>
          </a:p>
          <a:p>
            <a:endParaRPr lang="en-US" sz="1400" baseline="0" dirty="0" smtClean="0"/>
          </a:p>
          <a:p>
            <a:endParaRPr lang="en-US" sz="1400" baseline="0" dirty="0" smtClean="0"/>
          </a:p>
        </p:txBody>
      </p:sp>
      <p:sp>
        <p:nvSpPr>
          <p:cNvPr id="4" name="Slide Number Placeholder 3"/>
          <p:cNvSpPr>
            <a:spLocks noGrp="1"/>
          </p:cNvSpPr>
          <p:nvPr>
            <p:ph type="sldNum" sz="quarter" idx="10"/>
          </p:nvPr>
        </p:nvSpPr>
        <p:spPr/>
        <p:txBody>
          <a:bodyPr/>
          <a:lstStyle/>
          <a:p>
            <a:fld id="{04556BC4-B84F-4BF7-A6B4-2114DBD4F42A}" type="slidenum">
              <a:rPr lang="en-US" smtClean="0"/>
              <a:t>6</a:t>
            </a:fld>
            <a:endParaRPr lang="en-US"/>
          </a:p>
        </p:txBody>
      </p:sp>
    </p:spTree>
    <p:extLst>
      <p:ext uri="{BB962C8B-B14F-4D97-AF65-F5344CB8AC3E}">
        <p14:creationId xmlns:p14="http://schemas.microsoft.com/office/powerpoint/2010/main" val="190012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So far, the level of expression</a:t>
            </a:r>
            <a:r>
              <a:rPr lang="en-US" sz="1200" baseline="0" dirty="0" smtClean="0"/>
              <a:t> of a given gene can be characterized by the concentration of its mRNA. That is measured by some function of their concentration (like the logarithm of the counts).</a:t>
            </a:r>
          </a:p>
          <a:p>
            <a:endParaRPr lang="en-US" sz="1200" baseline="0" dirty="0" smtClean="0"/>
          </a:p>
          <a:p>
            <a:r>
              <a:rPr lang="en-US" sz="1200" baseline="0" dirty="0" smtClean="0"/>
              <a:t>In such a way that the values of each subject can be also arranged in a matrix like form.</a:t>
            </a:r>
          </a:p>
          <a:p>
            <a:endParaRPr lang="en-US" sz="1200" baseline="0" dirty="0" smtClean="0"/>
          </a:p>
          <a:p>
            <a:r>
              <a:rPr lang="en-US" sz="1200" baseline="0" dirty="0" smtClean="0"/>
              <a:t>Observe that, for some genes like 1 and k the expression is variable among subjects, maybe due to different pathological states or ages, while gene 2 has a </a:t>
            </a:r>
            <a:r>
              <a:rPr lang="en-US" sz="1200" baseline="0" dirty="0" err="1" smtClean="0"/>
              <a:t>contant</a:t>
            </a:r>
            <a:r>
              <a:rPr lang="en-US" sz="1200" baseline="0" dirty="0" smtClean="0"/>
              <a:t> expression, and gen r, hasn’t expression at all</a:t>
            </a:r>
            <a:endParaRPr lang="en-US" sz="1200" dirty="0"/>
          </a:p>
        </p:txBody>
      </p:sp>
      <p:sp>
        <p:nvSpPr>
          <p:cNvPr id="4" name="Slide Number Placeholder 3"/>
          <p:cNvSpPr>
            <a:spLocks noGrp="1"/>
          </p:cNvSpPr>
          <p:nvPr>
            <p:ph type="sldNum" sz="quarter" idx="10"/>
          </p:nvPr>
        </p:nvSpPr>
        <p:spPr/>
        <p:txBody>
          <a:bodyPr/>
          <a:lstStyle/>
          <a:p>
            <a:fld id="{04556BC4-B84F-4BF7-A6B4-2114DBD4F42A}" type="slidenum">
              <a:rPr lang="en-US" smtClean="0"/>
              <a:t>7</a:t>
            </a:fld>
            <a:endParaRPr lang="en-US"/>
          </a:p>
        </p:txBody>
      </p:sp>
    </p:spTree>
    <p:extLst>
      <p:ext uri="{BB962C8B-B14F-4D97-AF65-F5344CB8AC3E}">
        <p14:creationId xmlns:p14="http://schemas.microsoft.com/office/powerpoint/2010/main" val="272713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perhaps the less familiar concept is the</a:t>
            </a:r>
            <a:r>
              <a:rPr lang="en-US" baseline="0" dirty="0" smtClean="0"/>
              <a:t> DNA methylation</a:t>
            </a:r>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8</a:t>
            </a:fld>
            <a:endParaRPr lang="en-US"/>
          </a:p>
        </p:txBody>
      </p:sp>
    </p:spTree>
    <p:extLst>
      <p:ext uri="{BB962C8B-B14F-4D97-AF65-F5344CB8AC3E}">
        <p14:creationId xmlns:p14="http://schemas.microsoft.com/office/powerpoint/2010/main" val="27800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u="none" baseline="0" dirty="0" smtClean="0"/>
              <a:t>This refers to a chemical reaction propitiated  by some enzymes that modify the DNA, with the effect of diminishing the expression of a particular gene</a:t>
            </a:r>
          </a:p>
          <a:p>
            <a:endParaRPr lang="en-US" sz="1400" u="none" baseline="0" dirty="0" smtClean="0"/>
          </a:p>
          <a:p>
            <a:r>
              <a:rPr lang="en-US" sz="1400" u="none" baseline="0" dirty="0" smtClean="0"/>
              <a:t>This reaction has the particularity of occur over the cytosine </a:t>
            </a:r>
            <a:r>
              <a:rPr lang="en-US" sz="1400" u="none" baseline="0" dirty="0" err="1" smtClean="0"/>
              <a:t>adyascent</a:t>
            </a:r>
            <a:r>
              <a:rPr lang="en-US" sz="1400" u="none" baseline="0" dirty="0" smtClean="0"/>
              <a:t> to a guanine </a:t>
            </a:r>
          </a:p>
          <a:p>
            <a:r>
              <a:rPr lang="en-US" sz="1400" u="none" baseline="0" dirty="0" smtClean="0"/>
              <a:t>5) </a:t>
            </a:r>
            <a:r>
              <a:rPr lang="en-US" sz="1400" dirty="0" smtClean="0"/>
              <a:t>Methylation is a chemical reaction that adds a methyl</a:t>
            </a:r>
            <a:r>
              <a:rPr lang="en-US" sz="1400" baseline="0" dirty="0" smtClean="0"/>
              <a:t> group (a carbon atom surrounded by four hydrogen) on a cytosine base (in prokaryotes, adenine can be methylated)</a:t>
            </a:r>
          </a:p>
          <a:p>
            <a:r>
              <a:rPr lang="en-US" sz="1400" baseline="0" dirty="0" smtClean="0"/>
              <a:t>This reaction is catalyzed by a family of enzymes called methyltransferases.</a:t>
            </a:r>
          </a:p>
          <a:p>
            <a:endParaRPr lang="en-US" sz="1400" baseline="0" dirty="0" smtClean="0"/>
          </a:p>
          <a:p>
            <a:r>
              <a:rPr lang="en-US" sz="1400" baseline="0" dirty="0" smtClean="0"/>
              <a:t>    </a:t>
            </a:r>
          </a:p>
        </p:txBody>
      </p:sp>
      <p:sp>
        <p:nvSpPr>
          <p:cNvPr id="4" name="Slide Number Placeholder 3"/>
          <p:cNvSpPr>
            <a:spLocks noGrp="1"/>
          </p:cNvSpPr>
          <p:nvPr>
            <p:ph type="sldNum" sz="quarter" idx="10"/>
          </p:nvPr>
        </p:nvSpPr>
        <p:spPr/>
        <p:txBody>
          <a:bodyPr/>
          <a:lstStyle/>
          <a:p>
            <a:fld id="{04556BC4-B84F-4BF7-A6B4-2114DBD4F42A}" type="slidenum">
              <a:rPr lang="en-US" smtClean="0"/>
              <a:t>9</a:t>
            </a:fld>
            <a:endParaRPr lang="en-US"/>
          </a:p>
        </p:txBody>
      </p:sp>
    </p:spTree>
    <p:extLst>
      <p:ext uri="{BB962C8B-B14F-4D97-AF65-F5344CB8AC3E}">
        <p14:creationId xmlns:p14="http://schemas.microsoft.com/office/powerpoint/2010/main" val="190012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next slide, we get a </a:t>
            </a:r>
            <a:r>
              <a:rPr lang="en-US" baseline="0" dirty="0" err="1" smtClean="0"/>
              <a:t>CpG</a:t>
            </a:r>
            <a:r>
              <a:rPr lang="en-US" baseline="0" dirty="0" smtClean="0"/>
              <a:t> island on a promoter and, as long as we move away from it, we got, respectively, what they call the shore, among 2kilo bases away from the island</a:t>
            </a:r>
          </a:p>
          <a:p>
            <a:r>
              <a:rPr lang="en-US" baseline="0" dirty="0" smtClean="0"/>
              <a:t>The shore, at 2 to 4 kilo bases and the open sea</a:t>
            </a:r>
          </a:p>
          <a:p>
            <a:endParaRPr lang="en-US" baseline="0" dirty="0" smtClean="0"/>
          </a:p>
          <a:p>
            <a:r>
              <a:rPr lang="en-US" baseline="0" dirty="0" smtClean="0"/>
              <a:t>When the </a:t>
            </a:r>
            <a:r>
              <a:rPr lang="en-US" baseline="0" dirty="0" err="1" smtClean="0"/>
              <a:t>CpG</a:t>
            </a:r>
            <a:r>
              <a:rPr lang="en-US" baseline="0" dirty="0" smtClean="0"/>
              <a:t> island is methylated, the gene is silenced, by avoiding the binding of the transcription machinery to the DNA strand  or by avoiding recruiting some proteins involving in histone stability, making the chromatin more dense which has the effect of impede the access of the transcription machinery to the promoter</a:t>
            </a:r>
          </a:p>
          <a:p>
            <a:endParaRPr lang="en-US" dirty="0"/>
          </a:p>
        </p:txBody>
      </p:sp>
      <p:sp>
        <p:nvSpPr>
          <p:cNvPr id="4" name="Slide Number Placeholder 3"/>
          <p:cNvSpPr>
            <a:spLocks noGrp="1"/>
          </p:cNvSpPr>
          <p:nvPr>
            <p:ph type="sldNum" sz="quarter" idx="10"/>
          </p:nvPr>
        </p:nvSpPr>
        <p:spPr/>
        <p:txBody>
          <a:bodyPr/>
          <a:lstStyle/>
          <a:p>
            <a:fld id="{04556BC4-B84F-4BF7-A6B4-2114DBD4F42A}" type="slidenum">
              <a:rPr lang="en-US" smtClean="0"/>
              <a:t>10</a:t>
            </a:fld>
            <a:endParaRPr lang="en-US"/>
          </a:p>
        </p:txBody>
      </p:sp>
    </p:spTree>
    <p:extLst>
      <p:ext uri="{BB962C8B-B14F-4D97-AF65-F5344CB8AC3E}">
        <p14:creationId xmlns:p14="http://schemas.microsoft.com/office/powerpoint/2010/main" val="1294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04ABCE-6F31-4A72-BF5F-C88E6198D19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57779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35FFB8-5799-409F-82CB-B1D404F96244}"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205669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C669E-1822-4416-BF12-A3534F73CD3B}"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253063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111393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79B75F-E820-4CBA-99E7-68CBC6A56599}"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23729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C188A4-4699-43D5-8799-16986B44D84B}" type="datetime1">
              <a:rPr lang="en-US" smtClean="0"/>
              <a:t>1/27/2016</a:t>
            </a:fld>
            <a:endParaRPr lang="en-US"/>
          </a:p>
        </p:txBody>
      </p:sp>
      <p:sp>
        <p:nvSpPr>
          <p:cNvPr id="6" name="Footer Placeholder 5"/>
          <p:cNvSpPr>
            <a:spLocks noGrp="1"/>
          </p:cNvSpPr>
          <p:nvPr>
            <p:ph type="ftr" sz="quarter" idx="11"/>
          </p:nvPr>
        </p:nvSpPr>
        <p:spPr/>
        <p:txBody>
          <a:bodyPr/>
          <a:lstStyle/>
          <a:p>
            <a:r>
              <a:rPr lang="en-US" smtClean="0"/>
              <a:t>Quant Gen Lab meeting presentations - Agustin Gonzalez Reymundez</a:t>
            </a:r>
            <a:endParaRPr lang="en-US"/>
          </a:p>
        </p:txBody>
      </p:sp>
      <p:sp>
        <p:nvSpPr>
          <p:cNvPr id="7" name="Slide Number Placeholder 6"/>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276899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A351F3-64DF-48CB-AA36-06C2F68B0657}" type="datetime1">
              <a:rPr lang="en-US" smtClean="0"/>
              <a:t>1/27/2016</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9" name="Slide Number Placeholder 8"/>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35568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9178EC-D50E-411F-A487-1370B5199F92}" type="datetime1">
              <a:rPr lang="en-US" smtClean="0"/>
              <a:t>1/27/2016</a:t>
            </a:fld>
            <a:endParaRPr lang="en-US"/>
          </a:p>
        </p:txBody>
      </p:sp>
      <p:sp>
        <p:nvSpPr>
          <p:cNvPr id="4" name="Footer Placeholder 3"/>
          <p:cNvSpPr>
            <a:spLocks noGrp="1"/>
          </p:cNvSpPr>
          <p:nvPr>
            <p:ph type="ftr" sz="quarter" idx="11"/>
          </p:nvPr>
        </p:nvSpPr>
        <p:spPr/>
        <p:txBody>
          <a:bodyPr/>
          <a:lstStyle/>
          <a:p>
            <a:r>
              <a:rPr lang="en-US" smtClean="0"/>
              <a:t>Quant Gen Lab meeting presentations - Agustin Gonzalez Reymundez</a:t>
            </a:r>
            <a:endParaRPr lang="en-US"/>
          </a:p>
        </p:txBody>
      </p:sp>
      <p:sp>
        <p:nvSpPr>
          <p:cNvPr id="5" name="Slide Number Placeholder 4"/>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106903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364EC-0BE0-47CC-ACE6-072B7FF4F531}" type="datetime1">
              <a:rPr lang="en-US" smtClean="0"/>
              <a:t>1/27/2016</a:t>
            </a:fld>
            <a:endParaRPr lang="en-US"/>
          </a:p>
        </p:txBody>
      </p:sp>
      <p:sp>
        <p:nvSpPr>
          <p:cNvPr id="3" name="Footer Placeholder 2"/>
          <p:cNvSpPr>
            <a:spLocks noGrp="1"/>
          </p:cNvSpPr>
          <p:nvPr>
            <p:ph type="ftr" sz="quarter" idx="11"/>
          </p:nvPr>
        </p:nvSpPr>
        <p:spPr/>
        <p:txBody>
          <a:bodyPr/>
          <a:lstStyle/>
          <a:p>
            <a:r>
              <a:rPr lang="en-US" smtClean="0"/>
              <a:t>Quant Gen Lab meeting presentations - Agustin Gonzalez Reymundez</a:t>
            </a:r>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18458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1B4774-7506-4AF2-8841-0D297FD0E138}" type="datetime1">
              <a:rPr lang="en-US" smtClean="0"/>
              <a:t>1/27/2016</a:t>
            </a:fld>
            <a:endParaRPr lang="en-US"/>
          </a:p>
        </p:txBody>
      </p:sp>
      <p:sp>
        <p:nvSpPr>
          <p:cNvPr id="6" name="Footer Placeholder 5"/>
          <p:cNvSpPr>
            <a:spLocks noGrp="1"/>
          </p:cNvSpPr>
          <p:nvPr>
            <p:ph type="ftr" sz="quarter" idx="11"/>
          </p:nvPr>
        </p:nvSpPr>
        <p:spPr/>
        <p:txBody>
          <a:bodyPr/>
          <a:lstStyle/>
          <a:p>
            <a:r>
              <a:rPr lang="en-US" smtClean="0"/>
              <a:t>Quant Gen Lab meeting presentations - Agustin Gonzalez Reymundez</a:t>
            </a:r>
            <a:endParaRPr lang="en-US"/>
          </a:p>
        </p:txBody>
      </p:sp>
      <p:sp>
        <p:nvSpPr>
          <p:cNvPr id="7" name="Slide Number Placeholder 6"/>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360979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21D167-5772-44C7-83DE-2B5F7441B9F2}" type="datetime1">
              <a:rPr lang="en-US" smtClean="0"/>
              <a:t>1/27/2016</a:t>
            </a:fld>
            <a:endParaRPr lang="en-US"/>
          </a:p>
        </p:txBody>
      </p:sp>
      <p:sp>
        <p:nvSpPr>
          <p:cNvPr id="6" name="Footer Placeholder 5"/>
          <p:cNvSpPr>
            <a:spLocks noGrp="1"/>
          </p:cNvSpPr>
          <p:nvPr>
            <p:ph type="ftr" sz="quarter" idx="11"/>
          </p:nvPr>
        </p:nvSpPr>
        <p:spPr/>
        <p:txBody>
          <a:bodyPr/>
          <a:lstStyle/>
          <a:p>
            <a:r>
              <a:rPr lang="en-US" smtClean="0"/>
              <a:t>Quant Gen Lab meeting presentations - Agustin Gonzalez Reymundez</a:t>
            </a:r>
            <a:endParaRPr lang="en-US"/>
          </a:p>
        </p:txBody>
      </p:sp>
      <p:sp>
        <p:nvSpPr>
          <p:cNvPr id="7" name="Slide Number Placeholder 6"/>
          <p:cNvSpPr>
            <a:spLocks noGrp="1"/>
          </p:cNvSpPr>
          <p:nvPr>
            <p:ph type="sldNum" sz="quarter" idx="12"/>
          </p:nvPr>
        </p:nvSpPr>
        <p:spPr/>
        <p:txBody>
          <a:bodyPr/>
          <a:lstStyle/>
          <a:p>
            <a:fld id="{D543A507-8125-4318-AB7C-419B7A0C3CB5}" type="slidenum">
              <a:rPr lang="en-US" smtClean="0"/>
              <a:t>‹#›</a:t>
            </a:fld>
            <a:endParaRPr lang="en-US"/>
          </a:p>
        </p:txBody>
      </p:sp>
    </p:spTree>
    <p:extLst>
      <p:ext uri="{BB962C8B-B14F-4D97-AF65-F5344CB8AC3E}">
        <p14:creationId xmlns:p14="http://schemas.microsoft.com/office/powerpoint/2010/main" val="4162389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7152B-0361-4E17-9A62-D77234D341DF}" type="datetime1">
              <a:rPr lang="en-US" smtClean="0"/>
              <a:t>1/27/2016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Quant Gen Lab meeting presentations - Agustin Gonzalez Reymundez</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3A507-8125-4318-AB7C-419B7A0C3CB5}" type="slidenum">
              <a:rPr lang="en-US" smtClean="0"/>
              <a:t>‹#›</a:t>
            </a:fld>
            <a:endParaRPr lang="en-US"/>
          </a:p>
        </p:txBody>
      </p:sp>
    </p:spTree>
    <p:extLst>
      <p:ext uri="{BB962C8B-B14F-4D97-AF65-F5344CB8AC3E}">
        <p14:creationId xmlns:p14="http://schemas.microsoft.com/office/powerpoint/2010/main" val="389540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3" Type="http://schemas.openxmlformats.org/officeDocument/2006/relationships/notesSlide" Target="../notesSlides/notesSlide11.xml"/><Relationship Id="rId7" Type="http://schemas.openxmlformats.org/officeDocument/2006/relationships/image" Target="../media/image5.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hyperlink" Target="http://genomebiology.com/2014/15/2/R37"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genomebiology.com/2014/15/2/R3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43000"/>
            <a:ext cx="9067800" cy="1143000"/>
          </a:xfrm>
        </p:spPr>
        <p:txBody>
          <a:bodyPr>
            <a:noAutofit/>
          </a:bodyPr>
          <a:lstStyle/>
          <a:p>
            <a:r>
              <a:rPr lang="en-US" sz="3200" dirty="0" smtClean="0">
                <a:solidFill>
                  <a:srgbClr val="002060"/>
                </a:solidFill>
                <a:latin typeface="Book Antiqua" panose="02040602050305030304" pitchFamily="18" charset="0"/>
              </a:rPr>
              <a:t/>
            </a:r>
            <a:br>
              <a:rPr lang="en-US" sz="3200" dirty="0" smtClean="0">
                <a:solidFill>
                  <a:srgbClr val="002060"/>
                </a:solidFill>
                <a:latin typeface="Book Antiqua" panose="02040602050305030304" pitchFamily="18" charset="0"/>
              </a:rPr>
            </a:br>
            <a:r>
              <a:rPr lang="en-US" sz="3200" dirty="0" smtClean="0">
                <a:solidFill>
                  <a:srgbClr val="002060"/>
                </a:solidFill>
                <a:latin typeface="Book Antiqua" panose="02040602050305030304" pitchFamily="18" charset="0"/>
              </a:rPr>
              <a:t/>
            </a:r>
            <a:br>
              <a:rPr lang="en-US" sz="3200" dirty="0" smtClean="0">
                <a:solidFill>
                  <a:srgbClr val="002060"/>
                </a:solidFill>
                <a:latin typeface="Book Antiqua" panose="02040602050305030304" pitchFamily="18" charset="0"/>
              </a:rPr>
            </a:br>
            <a:r>
              <a:rPr lang="en-US" sz="3200" dirty="0" smtClean="0">
                <a:solidFill>
                  <a:srgbClr val="002060"/>
                </a:solidFill>
                <a:latin typeface="Book Antiqua" panose="02040602050305030304" pitchFamily="18" charset="0"/>
              </a:rPr>
              <a:t>“</a:t>
            </a:r>
            <a:r>
              <a:rPr lang="en-US" sz="3600" dirty="0" smtClean="0">
                <a:solidFill>
                  <a:srgbClr val="002060"/>
                </a:solidFill>
                <a:latin typeface="Book Antiqua" panose="02040602050305030304" pitchFamily="18" charset="0"/>
              </a:rPr>
              <a:t>The </a:t>
            </a:r>
            <a:r>
              <a:rPr lang="en-US" sz="3600" dirty="0">
                <a:solidFill>
                  <a:srgbClr val="002060"/>
                </a:solidFill>
                <a:latin typeface="Book Antiqua" panose="02040602050305030304" pitchFamily="18" charset="0"/>
              </a:rPr>
              <a:t>relationship between DNA methylation, genetic and expression inter-individual variation in</a:t>
            </a:r>
            <a:br>
              <a:rPr lang="en-US" sz="3600" dirty="0">
                <a:solidFill>
                  <a:srgbClr val="002060"/>
                </a:solidFill>
                <a:latin typeface="Book Antiqua" panose="02040602050305030304" pitchFamily="18" charset="0"/>
              </a:rPr>
            </a:br>
            <a:r>
              <a:rPr lang="en-US" sz="3600" dirty="0">
                <a:solidFill>
                  <a:srgbClr val="002060"/>
                </a:solidFill>
                <a:latin typeface="Book Antiqua" panose="02040602050305030304" pitchFamily="18" charset="0"/>
              </a:rPr>
              <a:t>untransformed human </a:t>
            </a:r>
            <a:r>
              <a:rPr lang="en-US" sz="3600" dirty="0" smtClean="0">
                <a:solidFill>
                  <a:srgbClr val="002060"/>
                </a:solidFill>
                <a:latin typeface="Book Antiqua" panose="02040602050305030304" pitchFamily="18" charset="0"/>
              </a:rPr>
              <a:t>fibroblasts”</a:t>
            </a:r>
            <a:r>
              <a:rPr lang="en-US" sz="4000" dirty="0">
                <a:solidFill>
                  <a:srgbClr val="002060"/>
                </a:solidFill>
                <a:latin typeface="Book Antiqua" panose="02040602050305030304" pitchFamily="18" charset="0"/>
              </a:rPr>
              <a:t/>
            </a:r>
            <a:br>
              <a:rPr lang="en-US" sz="4000" dirty="0">
                <a:solidFill>
                  <a:srgbClr val="002060"/>
                </a:solidFill>
                <a:latin typeface="Book Antiqua" panose="02040602050305030304" pitchFamily="18" charset="0"/>
              </a:rPr>
            </a:br>
            <a:endParaRPr lang="en-US" sz="4000" dirty="0">
              <a:solidFill>
                <a:srgbClr val="002060"/>
              </a:solidFill>
              <a:latin typeface="Book Antiqua" panose="02040602050305030304" pitchFamily="18" charset="0"/>
            </a:endParaRPr>
          </a:p>
        </p:txBody>
      </p:sp>
      <p:sp>
        <p:nvSpPr>
          <p:cNvPr id="4" name="Date Placeholder 3"/>
          <p:cNvSpPr>
            <a:spLocks noGrp="1"/>
          </p:cNvSpPr>
          <p:nvPr>
            <p:ph type="dt" sz="half" idx="10"/>
          </p:nvPr>
        </p:nvSpPr>
        <p:spPr/>
        <p:txBody>
          <a:bodyPr/>
          <a:lstStyle/>
          <a:p>
            <a:fld id="{8642E4F9-50A2-4F0A-9A6F-BF3C48C86AC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a:t>
            </a:fld>
            <a:endParaRPr lang="en-US"/>
          </a:p>
        </p:txBody>
      </p:sp>
      <p:sp>
        <p:nvSpPr>
          <p:cNvPr id="7" name="Footer Placeholder 6"/>
          <p:cNvSpPr>
            <a:spLocks noGrp="1"/>
          </p:cNvSpPr>
          <p:nvPr>
            <p:ph type="ftr" sz="quarter" idx="11"/>
          </p:nvPr>
        </p:nvSpPr>
        <p:spPr>
          <a:xfrm>
            <a:off x="1905000" y="4724400"/>
            <a:ext cx="5105400" cy="365125"/>
          </a:xfrm>
        </p:spPr>
        <p:txBody>
          <a:bodyPr/>
          <a:lstStyle/>
          <a:p>
            <a:r>
              <a:rPr lang="en-US" sz="2400" dirty="0" smtClean="0"/>
              <a:t>Quant Gen Lab meetings, January, 2016</a:t>
            </a:r>
          </a:p>
          <a:p>
            <a:endParaRPr lang="en-US" sz="2400" dirty="0" smtClean="0"/>
          </a:p>
          <a:p>
            <a:r>
              <a:rPr lang="en-US" sz="2000" dirty="0" smtClean="0"/>
              <a:t>Agustin Gonzalez </a:t>
            </a:r>
            <a:r>
              <a:rPr lang="en-US" sz="2000" dirty="0" err="1" smtClean="0"/>
              <a:t>Reymundez</a:t>
            </a:r>
            <a:endParaRPr lang="en-US" sz="2000" dirty="0"/>
          </a:p>
        </p:txBody>
      </p:sp>
    </p:spTree>
    <p:extLst>
      <p:ext uri="{BB962C8B-B14F-4D97-AF65-F5344CB8AC3E}">
        <p14:creationId xmlns:p14="http://schemas.microsoft.com/office/powerpoint/2010/main" val="2767267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10</a:t>
            </a:fld>
            <a:endParaRPr lang="en-US"/>
          </a:p>
        </p:txBody>
      </p:sp>
      <p:pic>
        <p:nvPicPr>
          <p:cNvPr id="7" name="Picture 3" descr="Figure_st01_02_L"/>
          <p:cNvPicPr>
            <a:picLocks noChangeAspect="1" noChangeArrowheads="1"/>
          </p:cNvPicPr>
          <p:nvPr/>
        </p:nvPicPr>
        <p:blipFill>
          <a:blip r:embed="rId3" cstate="print">
            <a:extLst>
              <a:ext uri="{28A0092B-C50C-407E-A947-70E740481C1C}">
                <a14:useLocalDpi xmlns:a14="http://schemas.microsoft.com/office/drawing/2010/main" val="0"/>
              </a:ext>
            </a:extLst>
          </a:blip>
          <a:srcRect b="2547"/>
          <a:stretch>
            <a:fillRect/>
          </a:stretch>
        </p:blipFill>
        <p:spPr bwMode="auto">
          <a:xfrm>
            <a:off x="2094046" y="381000"/>
            <a:ext cx="5181600" cy="338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648276" y="1758352"/>
            <a:ext cx="6248400" cy="2093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3008446" y="1905000"/>
            <a:ext cx="0" cy="838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94046" y="2962870"/>
            <a:ext cx="1965603" cy="923330"/>
          </a:xfrm>
          <a:prstGeom prst="rect">
            <a:avLst/>
          </a:prstGeom>
        </p:spPr>
        <p:txBody>
          <a:bodyPr wrap="none">
            <a:spAutoFit/>
          </a:bodyPr>
          <a:lstStyle/>
          <a:p>
            <a:r>
              <a:rPr lang="en-US" b="1" dirty="0" smtClean="0">
                <a:solidFill>
                  <a:srgbClr val="002060"/>
                </a:solidFill>
                <a:latin typeface="Book Antiqua" panose="02040602050305030304" pitchFamily="18" charset="0"/>
              </a:rPr>
              <a:t>&gt;200bp in length</a:t>
            </a:r>
          </a:p>
          <a:p>
            <a:r>
              <a:rPr lang="en-US" b="1" dirty="0" smtClean="0">
                <a:solidFill>
                  <a:srgbClr val="002060"/>
                </a:solidFill>
                <a:latin typeface="Book Antiqua" panose="02040602050305030304" pitchFamily="18" charset="0"/>
              </a:rPr>
              <a:t>GC % &gt; 50%</a:t>
            </a:r>
          </a:p>
          <a:p>
            <a:r>
              <a:rPr lang="en-US" b="1" dirty="0" smtClean="0">
                <a:solidFill>
                  <a:srgbClr val="002060"/>
                </a:solidFill>
                <a:latin typeface="Book Antiqua" panose="02040602050305030304" pitchFamily="18" charset="0"/>
              </a:rPr>
              <a:t>High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a:t>
            </a:r>
            <a:endParaRPr lang="en-US" dirty="0"/>
          </a:p>
        </p:txBody>
      </p:sp>
      <p:sp>
        <p:nvSpPr>
          <p:cNvPr id="13" name="Rectangle 12"/>
          <p:cNvSpPr/>
          <p:nvPr/>
        </p:nvSpPr>
        <p:spPr>
          <a:xfrm>
            <a:off x="3922846" y="1066800"/>
            <a:ext cx="559168" cy="762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6846" y="1066800"/>
            <a:ext cx="559168" cy="762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90843" y="1752600"/>
            <a:ext cx="3326552" cy="369332"/>
          </a:xfrm>
          <a:prstGeom prst="rect">
            <a:avLst/>
          </a:prstGeom>
        </p:spPr>
        <p:txBody>
          <a:bodyPr wrap="none">
            <a:spAutoFit/>
          </a:bodyPr>
          <a:lstStyle/>
          <a:p>
            <a:r>
              <a:rPr lang="en-US" b="1" dirty="0" smtClean="0">
                <a:solidFill>
                  <a:srgbClr val="002060"/>
                </a:solidFill>
                <a:latin typeface="Book Antiqua" panose="02040602050305030304" pitchFamily="18" charset="0"/>
              </a:rPr>
              <a:t>“Shore” 2kb from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island</a:t>
            </a:r>
            <a:endParaRPr lang="en-US" dirty="0">
              <a:solidFill>
                <a:srgbClr val="002060"/>
              </a:solidFill>
            </a:endParaRPr>
          </a:p>
        </p:txBody>
      </p:sp>
      <p:cxnSp>
        <p:nvCxnSpPr>
          <p:cNvPr id="17" name="Straight Arrow Connector 16"/>
          <p:cNvCxnSpPr/>
          <p:nvPr/>
        </p:nvCxnSpPr>
        <p:spPr>
          <a:xfrm>
            <a:off x="2094046" y="1278876"/>
            <a:ext cx="1828800" cy="658390"/>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059649" y="1219200"/>
            <a:ext cx="15597" cy="565666"/>
          </a:xfrm>
          <a:prstGeom prst="straightConnector1">
            <a:avLst/>
          </a:prstGeom>
          <a:ln w="285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49018" y="1066800"/>
            <a:ext cx="559168" cy="76200"/>
          </a:xfrm>
          <a:prstGeom prst="rect">
            <a:avLst/>
          </a:prstGeom>
          <a:solidFill>
            <a:srgbClr val="00B05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06678" y="1066800"/>
            <a:ext cx="559168" cy="76200"/>
          </a:xfrm>
          <a:prstGeom prst="rect">
            <a:avLst/>
          </a:prstGeom>
          <a:solidFill>
            <a:srgbClr val="00B05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4684846" y="1219200"/>
            <a:ext cx="0" cy="107846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6" idx="1"/>
          </p:cNvCxnSpPr>
          <p:nvPr/>
        </p:nvCxnSpPr>
        <p:spPr>
          <a:xfrm>
            <a:off x="1339488" y="1278876"/>
            <a:ext cx="2773342" cy="120345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12830" y="2297668"/>
            <a:ext cx="3467616" cy="369332"/>
          </a:xfrm>
          <a:prstGeom prst="rect">
            <a:avLst/>
          </a:prstGeom>
        </p:spPr>
        <p:txBody>
          <a:bodyPr wrap="none">
            <a:spAutoFit/>
          </a:bodyPr>
          <a:lstStyle/>
          <a:p>
            <a:r>
              <a:rPr lang="en-US" b="1" dirty="0" smtClean="0">
                <a:solidFill>
                  <a:srgbClr val="002060"/>
                </a:solidFill>
                <a:latin typeface="Book Antiqua" panose="02040602050305030304" pitchFamily="18" charset="0"/>
              </a:rPr>
              <a:t>“Shelf” 2-4kb from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island</a:t>
            </a:r>
            <a:endParaRPr lang="en-US" dirty="0">
              <a:solidFill>
                <a:srgbClr val="002060"/>
              </a:solidFill>
            </a:endParaRPr>
          </a:p>
        </p:txBody>
      </p:sp>
      <p:sp>
        <p:nvSpPr>
          <p:cNvPr id="27" name="Rectangle 26"/>
          <p:cNvSpPr/>
          <p:nvPr/>
        </p:nvSpPr>
        <p:spPr>
          <a:xfrm>
            <a:off x="4151446" y="2706469"/>
            <a:ext cx="3416320" cy="646331"/>
          </a:xfrm>
          <a:prstGeom prst="rect">
            <a:avLst/>
          </a:prstGeom>
        </p:spPr>
        <p:txBody>
          <a:bodyPr wrap="none">
            <a:spAutoFit/>
          </a:bodyPr>
          <a:lstStyle/>
          <a:p>
            <a:r>
              <a:rPr lang="en-US" b="1" dirty="0" smtClean="0">
                <a:solidFill>
                  <a:srgbClr val="002060"/>
                </a:solidFill>
                <a:latin typeface="Book Antiqua" panose="02040602050305030304" pitchFamily="18" charset="0"/>
              </a:rPr>
              <a:t>“Open sea” isolated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from</a:t>
            </a:r>
          </a:p>
          <a:p>
            <a:r>
              <a:rPr lang="en-US" b="1" dirty="0" smtClean="0">
                <a:solidFill>
                  <a:srgbClr val="002060"/>
                </a:solidFill>
                <a:latin typeface="Book Antiqua" panose="02040602050305030304" pitchFamily="18" charset="0"/>
              </a:rPr>
              <a:t> the genome</a:t>
            </a:r>
            <a:endParaRPr lang="en-US" dirty="0">
              <a:solidFill>
                <a:srgbClr val="002060"/>
              </a:solidFill>
            </a:endParaRPr>
          </a:p>
        </p:txBody>
      </p:sp>
      <p:sp>
        <p:nvSpPr>
          <p:cNvPr id="28" name="Rectangle 27"/>
          <p:cNvSpPr/>
          <p:nvPr/>
        </p:nvSpPr>
        <p:spPr>
          <a:xfrm>
            <a:off x="76200" y="1066800"/>
            <a:ext cx="937261" cy="7620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332835" y="1317171"/>
            <a:ext cx="3844289" cy="1534495"/>
          </a:xfrm>
          <a:prstGeom prst="straightConnector1">
            <a:avLst/>
          </a:prstGeom>
          <a:ln w="28575">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629400" y="5483423"/>
            <a:ext cx="1940339" cy="307777"/>
          </a:xfrm>
          <a:prstGeom prst="rect">
            <a:avLst/>
          </a:prstGeom>
        </p:spPr>
        <p:txBody>
          <a:bodyPr wrap="none">
            <a:spAutoFit/>
          </a:bodyPr>
          <a:lstStyle/>
          <a:p>
            <a:r>
              <a:rPr lang="en-US" sz="1400" spc="-40" dirty="0" smtClean="0">
                <a:solidFill>
                  <a:srgbClr val="231F20"/>
                </a:solidFill>
                <a:cs typeface="Calibri"/>
              </a:rPr>
              <a:t>© Pearson Education, Inc.</a:t>
            </a:r>
            <a:endParaRPr lang="en-US" sz="1400" dirty="0"/>
          </a:p>
        </p:txBody>
      </p:sp>
    </p:spTree>
    <p:extLst>
      <p:ext uri="{BB962C8B-B14F-4D97-AF65-F5344CB8AC3E}">
        <p14:creationId xmlns:p14="http://schemas.microsoft.com/office/powerpoint/2010/main" val="380901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3" grpId="0" animBg="1"/>
      <p:bldP spid="13" grpId="1" animBg="1"/>
      <p:bldP spid="14" grpId="0" animBg="1"/>
      <p:bldP spid="14" grpId="1" animBg="1"/>
      <p:bldP spid="15" grpId="0"/>
      <p:bldP spid="15" grpId="1"/>
      <p:bldP spid="20" grpId="0" animBg="1"/>
      <p:bldP spid="20" grpId="1" animBg="1"/>
      <p:bldP spid="21" grpId="0" animBg="1"/>
      <p:bldP spid="21" grpId="1" animBg="1"/>
      <p:bldP spid="26" grpId="0"/>
      <p:bldP spid="26" grpId="1"/>
      <p:bldP spid="27" grpId="0"/>
      <p:bldP spid="27" grpId="1"/>
      <p:bldP spid="28" grpId="0" animBg="1"/>
      <p:bldP spid="2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11</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b="1" spc="-70" dirty="0">
                <a:solidFill>
                  <a:srgbClr val="00B050"/>
                </a:solidFill>
                <a:latin typeface="Calibri"/>
                <a:cs typeface="Calibri"/>
              </a:rPr>
              <a:t>DN</a:t>
            </a:r>
            <a:r>
              <a:rPr sz="2400" b="1" spc="-30" dirty="0">
                <a:solidFill>
                  <a:srgbClr val="00B050"/>
                </a:solidFill>
                <a:latin typeface="Calibri"/>
                <a:cs typeface="Calibri"/>
              </a:rPr>
              <a:t>A</a:t>
            </a:r>
            <a:r>
              <a:rPr sz="2400" b="1" spc="40" dirty="0">
                <a:solidFill>
                  <a:srgbClr val="00B050"/>
                </a:solidFill>
                <a:latin typeface="Calibri"/>
                <a:cs typeface="Calibri"/>
              </a:rPr>
              <a:t> </a:t>
            </a:r>
            <a:r>
              <a:rPr sz="2400" b="1" spc="-90" dirty="0">
                <a:solidFill>
                  <a:srgbClr val="00B050"/>
                </a:solidFill>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spc="-40" dirty="0">
                <a:solidFill>
                  <a:srgbClr val="231F20"/>
                </a:solidFill>
                <a:latin typeface="Calibri"/>
                <a:cs typeface="Calibri"/>
              </a:rPr>
              <a:t>e</a:t>
            </a:r>
            <a:r>
              <a:rPr sz="2400" spc="-15" dirty="0">
                <a:solidFill>
                  <a:srgbClr val="231F20"/>
                </a:solidFill>
                <a:latin typeface="Calibri"/>
                <a:cs typeface="Calibri"/>
              </a:rPr>
              <a:t>xpressio</a:t>
            </a:r>
            <a:r>
              <a:rPr sz="2400" spc="-40" dirty="0">
                <a:solidFill>
                  <a:srgbClr val="231F20"/>
                </a:solidFill>
                <a:latin typeface="Calibri"/>
                <a:cs typeface="Calibri"/>
              </a:rPr>
              <a:t>n</a:t>
            </a:r>
            <a:r>
              <a:rPr sz="2400" spc="90" dirty="0">
                <a:solidFill>
                  <a:srgbClr val="231F20"/>
                </a:solidFill>
                <a:latin typeface="Calibri"/>
                <a:cs typeface="Calibri"/>
              </a:rPr>
              <a:t> </a:t>
            </a:r>
            <a:r>
              <a:rPr sz="2400" b="1" spc="-15" dirty="0">
                <a:solidFill>
                  <a:srgbClr val="00B050"/>
                </a:solidFill>
                <a:latin typeface="Calibri"/>
                <a:cs typeface="Calibri"/>
              </a:rPr>
              <a:t>inter-individua</a:t>
            </a:r>
            <a:r>
              <a:rPr sz="2400" b="1" spc="-20" dirty="0">
                <a:solidFill>
                  <a:srgbClr val="00B050"/>
                </a:solidFill>
                <a:latin typeface="Calibri"/>
                <a:cs typeface="Calibri"/>
              </a:rPr>
              <a:t>l</a:t>
            </a:r>
            <a:r>
              <a:rPr sz="2400" b="1" spc="90" dirty="0">
                <a:solidFill>
                  <a:srgbClr val="00B050"/>
                </a:solidFill>
                <a:latin typeface="Calibri"/>
                <a:cs typeface="Calibri"/>
              </a:rPr>
              <a:t> </a:t>
            </a:r>
            <a:r>
              <a:rPr sz="2400" b="1" spc="-35" dirty="0">
                <a:solidFill>
                  <a:srgbClr val="00B050"/>
                </a:solidFill>
                <a:latin typeface="Calibri"/>
                <a:cs typeface="Calibri"/>
              </a:rPr>
              <a:t>variatio</a:t>
            </a:r>
            <a:r>
              <a:rPr sz="2400" b="1" spc="-65" dirty="0">
                <a:solidFill>
                  <a:srgbClr val="00B050"/>
                </a:solidFill>
                <a:latin typeface="Calibri"/>
                <a:cs typeface="Calibri"/>
              </a:rPr>
              <a:t>n</a:t>
            </a:r>
            <a:r>
              <a:rPr sz="2400" b="1" spc="85" dirty="0">
                <a:solidFill>
                  <a:srgbClr val="00B05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734090376"/>
              </p:ext>
            </p:extLst>
          </p:nvPr>
        </p:nvGraphicFramePr>
        <p:xfrm>
          <a:off x="1905000" y="32004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1</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239734809"/>
              </p:ext>
            </p:extLst>
          </p:nvPr>
        </p:nvGraphicFramePr>
        <p:xfrm>
          <a:off x="5702677" y="32004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a:t>
                      </a:r>
                      <a:endParaRPr lang="en-US" sz="1600" i="1" kern="1200" dirty="0" smtClean="0">
                        <a:solidFill>
                          <a:schemeClr val="dk1"/>
                        </a:solidFill>
                        <a:latin typeface="+mn-lt"/>
                        <a:ea typeface="+mn-ea"/>
                        <a:cs typeface="+mn-cs"/>
                      </a:endParaRPr>
                    </a:p>
                  </a:txBody>
                  <a:tcPr>
                    <a:noFill/>
                  </a:tcPr>
                </a:tc>
              </a:tr>
              <a:tr h="238760">
                <a:tc>
                  <a:txBody>
                    <a:bodyPr/>
                    <a:lstStyle/>
                    <a:p>
                      <a:pPr algn="ctr"/>
                      <a:endParaRPr lang="en-US" sz="1400" dirty="0" smtClean="0"/>
                    </a:p>
                  </a:txBody>
                  <a:tcPr>
                    <a:noFill/>
                  </a:tcPr>
                </a:tc>
              </a:tr>
              <a:tr h="32512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701323669"/>
              </p:ext>
            </p:extLst>
          </p:nvPr>
        </p:nvGraphicFramePr>
        <p:xfrm>
          <a:off x="1143000" y="3200400"/>
          <a:ext cx="838200" cy="2717800"/>
        </p:xfrm>
        <a:graphic>
          <a:graphicData uri="http://schemas.openxmlformats.org/drawingml/2006/table">
            <a:tbl>
              <a:tblPr firstRow="1" bandRow="1">
                <a:tableStyleId>{5C22544A-7EE6-4342-B048-85BDC9FD1C3A}</a:tableStyleId>
              </a:tblPr>
              <a:tblGrid>
                <a:gridCol w="838200"/>
              </a:tblGrid>
              <a:tr h="370840">
                <a:tc>
                  <a:txBody>
                    <a:bodyPr/>
                    <a:lstStyle/>
                    <a:p>
                      <a:pPr marL="0" algn="l" defTabSz="914400" rtl="0" eaLnBrk="1" latinLnBrk="0" hangingPunct="1">
                        <a:tabLst/>
                      </a:pPr>
                      <a:r>
                        <a:rPr lang="en-US" sz="1600" kern="1200" dirty="0" smtClean="0">
                          <a:solidFill>
                            <a:schemeClr val="dk1"/>
                          </a:solidFill>
                          <a:latin typeface="+mn-lt"/>
                          <a:ea typeface="+mn-ea"/>
                          <a:cs typeface="+mn-cs"/>
                        </a:rPr>
                        <a:t>Subject</a:t>
                      </a:r>
                      <a:endParaRPr lang="en-US" sz="1600" kern="1200" dirty="0">
                        <a:solidFill>
                          <a:schemeClr val="dk1"/>
                        </a:solidFill>
                        <a:latin typeface="+mn-lt"/>
                        <a:ea typeface="+mn-ea"/>
                        <a:cs typeface="+mn-cs"/>
                      </a:endParaRPr>
                    </a:p>
                  </a:txBody>
                  <a:tcPr>
                    <a:noFill/>
                  </a:tcPr>
                </a:tc>
              </a:tr>
              <a:tr h="238760">
                <a:tc>
                  <a:txBody>
                    <a:bodyPr/>
                    <a:lstStyle/>
                    <a:p>
                      <a:pPr marL="0" indent="179388" algn="l"/>
                      <a:r>
                        <a:rPr lang="en-US" sz="1400" dirty="0" smtClean="0"/>
                        <a:t>1</a:t>
                      </a:r>
                      <a:endParaRPr lang="en-US" sz="1400" dirty="0"/>
                    </a:p>
                  </a:txBody>
                  <a:tcPr>
                    <a:noFill/>
                  </a:tcPr>
                </a:tc>
              </a:tr>
              <a:tr h="325120">
                <a:tc>
                  <a:txBody>
                    <a:bodyPr/>
                    <a:lstStyle/>
                    <a:p>
                      <a:pPr marL="0" indent="228600" algn="l" fontAlgn="b"/>
                      <a:r>
                        <a:rPr lang="en-US" sz="1400" b="0" i="0" u="none" strike="noStrike" dirty="0" smtClean="0">
                          <a:solidFill>
                            <a:srgbClr val="000000"/>
                          </a:solidFill>
                          <a:latin typeface="Calibri"/>
                        </a:rPr>
                        <a:t>2</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3</a:t>
                      </a:r>
                      <a:endParaRPr lang="en-US" sz="1400" b="0" i="0" u="none" strike="noStrike" dirty="0">
                        <a:solidFill>
                          <a:srgbClr val="000000"/>
                        </a:solidFill>
                        <a:latin typeface="Calibri"/>
                      </a:endParaRPr>
                    </a:p>
                  </a:txBody>
                  <a:tcPr marL="9525" marR="9525" marT="9525" marB="0" anchor="b">
                    <a:noFill/>
                  </a:tcPr>
                </a:tc>
              </a:tr>
              <a:tr h="31496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28956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n</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9252288"/>
              </p:ext>
            </p:extLst>
          </p:nvPr>
        </p:nvGraphicFramePr>
        <p:xfrm>
          <a:off x="3048000" y="32004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2</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0.9</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0.7</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284754408"/>
              </p:ext>
            </p:extLst>
          </p:nvPr>
        </p:nvGraphicFramePr>
        <p:xfrm>
          <a:off x="4267200" y="32004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l</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0.4</a:t>
                      </a:r>
                    </a:p>
                  </a:txBody>
                  <a:tcPr>
                    <a:noFill/>
                  </a:tcPr>
                </a:tc>
              </a:tr>
              <a:tr h="325120">
                <a:tc>
                  <a:txBody>
                    <a:bodyPr/>
                    <a:lstStyle/>
                    <a:p>
                      <a:pPr algn="ctr" fontAlgn="b"/>
                      <a:r>
                        <a:rPr lang="en-US" sz="1400" b="0" i="0" u="none" strike="noStrike" dirty="0" smtClean="0">
                          <a:solidFill>
                            <a:srgbClr val="000000"/>
                          </a:solidFill>
                          <a:latin typeface="Calibri"/>
                        </a:rPr>
                        <a:t>0.4</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7063192"/>
              </p:ext>
            </p:extLst>
          </p:nvPr>
        </p:nvGraphicFramePr>
        <p:xfrm>
          <a:off x="6629400" y="32004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s</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26923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12</a:t>
            </a:fld>
            <a:endParaRPr lang="en-US"/>
          </a:p>
        </p:txBody>
      </p:sp>
      <p:sp>
        <p:nvSpPr>
          <p:cNvPr id="7" name="Rectangle 6"/>
          <p:cNvSpPr/>
          <p:nvPr/>
        </p:nvSpPr>
        <p:spPr>
          <a:xfrm>
            <a:off x="1905000" y="1143000"/>
            <a:ext cx="5334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600" y="1143000"/>
            <a:ext cx="5334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00400" y="1143000"/>
            <a:ext cx="5334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1143000"/>
            <a:ext cx="5334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19600" y="1143000"/>
            <a:ext cx="5334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4"/>
          <p:cNvGraphicFramePr>
            <a:graphicFrameLocks noGrp="1"/>
          </p:cNvGraphicFramePr>
          <p:nvPr>
            <p:ph idx="1"/>
          </p:nvPr>
        </p:nvGraphicFramePr>
        <p:xfrm>
          <a:off x="533400" y="1229995"/>
          <a:ext cx="7772402" cy="3058160"/>
        </p:xfrm>
        <a:graphic>
          <a:graphicData uri="http://schemas.openxmlformats.org/drawingml/2006/table">
            <a:tbl>
              <a:tblPr firstRow="1" bandRow="1">
                <a:tableStyleId>{5C22544A-7EE6-4342-B048-85BDC9FD1C3A}</a:tableStyleId>
              </a:tblPr>
              <a:tblGrid>
                <a:gridCol w="1418572"/>
                <a:gridCol w="583391"/>
                <a:gridCol w="632248"/>
                <a:gridCol w="632248"/>
                <a:gridCol w="632248"/>
                <a:gridCol w="632248"/>
                <a:gridCol w="632248"/>
                <a:gridCol w="632248"/>
                <a:gridCol w="632248"/>
                <a:gridCol w="625501"/>
                <a:gridCol w="719202"/>
              </a:tblGrid>
              <a:tr h="370840">
                <a:tc>
                  <a:txBody>
                    <a:bodyPr/>
                    <a:lstStyle/>
                    <a:p>
                      <a:pPr marL="0" algn="l" defTabSz="914400" rtl="0" eaLnBrk="1" latinLnBrk="0" hangingPunct="1">
                        <a:tabLst/>
                      </a:pPr>
                      <a:r>
                        <a:rPr lang="en-US" sz="1600" kern="1200" dirty="0" smtClean="0">
                          <a:solidFill>
                            <a:schemeClr val="dk1"/>
                          </a:solidFill>
                          <a:latin typeface="+mn-lt"/>
                          <a:ea typeface="+mn-ea"/>
                          <a:cs typeface="+mn-cs"/>
                        </a:rPr>
                        <a:t>Subject</a:t>
                      </a:r>
                      <a:endParaRPr lang="en-US" sz="1600" kern="1200" dirty="0">
                        <a:solidFill>
                          <a:schemeClr val="dk1"/>
                        </a:solidFill>
                        <a:latin typeface="+mn-lt"/>
                        <a:ea typeface="+mn-ea"/>
                        <a:cs typeface="+mn-cs"/>
                      </a:endParaRPr>
                    </a:p>
                  </a:txBody>
                  <a:tcPr>
                    <a:noFill/>
                  </a:tcPr>
                </a:tc>
                <a:tc>
                  <a:txBody>
                    <a:bodyPr/>
                    <a:lstStyle/>
                    <a:p>
                      <a:pPr marL="0" algn="l" defTabSz="914400" rtl="0" eaLnBrk="1" latinLnBrk="0" hangingPunct="1">
                        <a:tabLst/>
                      </a:pPr>
                      <a:r>
                        <a:rPr lang="en-US" sz="1100" kern="1200" dirty="0" smtClean="0">
                          <a:solidFill>
                            <a:schemeClr val="dk1"/>
                          </a:solidFill>
                          <a:latin typeface="+mn-lt"/>
                          <a:ea typeface="+mn-ea"/>
                          <a:cs typeface="+mn-cs"/>
                        </a:rPr>
                        <a:t>SNP1</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SNP2</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SNP3</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SNP4</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SNP5</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SNP6</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SNP7</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SNP8</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SNP9</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SNP10</a:t>
                      </a:r>
                      <a:endParaRPr lang="en-US" sz="1100" kern="1200" dirty="0">
                        <a:solidFill>
                          <a:schemeClr val="dk1"/>
                        </a:solidFill>
                        <a:latin typeface="+mn-lt"/>
                        <a:ea typeface="+mn-ea"/>
                        <a:cs typeface="+mn-cs"/>
                      </a:endParaRPr>
                    </a:p>
                  </a:txBody>
                  <a:tcPr>
                    <a:noFill/>
                  </a:tcPr>
                </a:tc>
              </a:tr>
              <a:tr h="238760">
                <a:tc>
                  <a:txBody>
                    <a:bodyPr/>
                    <a:lstStyle/>
                    <a:p>
                      <a:pPr marL="0" indent="179388" algn="l"/>
                      <a:r>
                        <a:rPr lang="en-US" sz="1400" dirty="0" smtClean="0"/>
                        <a:t>1</a:t>
                      </a:r>
                      <a:endParaRPr lang="en-US" sz="1400" dirty="0"/>
                    </a:p>
                  </a:txBody>
                  <a:tcPr>
                    <a:noFill/>
                  </a:tcPr>
                </a:tc>
                <a:tc>
                  <a:txBody>
                    <a:bodyPr/>
                    <a:lstStyle/>
                    <a:p>
                      <a:pPr algn="ctr"/>
                      <a:r>
                        <a:rPr lang="en-US" sz="1400" dirty="0" smtClean="0"/>
                        <a:t>AA</a:t>
                      </a:r>
                      <a:endParaRPr lang="en-US" sz="1400" dirty="0"/>
                    </a:p>
                  </a:txBody>
                  <a:tcPr>
                    <a:noFill/>
                  </a:tcPr>
                </a:tc>
                <a:tc>
                  <a:txBody>
                    <a:bodyPr/>
                    <a:lstStyle/>
                    <a:p>
                      <a:pPr algn="ctr"/>
                      <a:r>
                        <a:rPr lang="en-US" sz="1400" dirty="0" smtClean="0"/>
                        <a:t>GG</a:t>
                      </a:r>
                      <a:endParaRPr lang="en-US" sz="1400" dirty="0"/>
                    </a:p>
                  </a:txBody>
                  <a:tcPr>
                    <a:noFill/>
                  </a:tcPr>
                </a:tc>
                <a:tc>
                  <a:txBody>
                    <a:bodyPr/>
                    <a:lstStyle/>
                    <a:p>
                      <a:pPr algn="ctr"/>
                      <a:r>
                        <a:rPr lang="en-US" sz="1400" dirty="0" smtClean="0"/>
                        <a:t>AA</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l"/>
                      <a:r>
                        <a:rPr lang="en-US" sz="1400" dirty="0" smtClean="0"/>
                        <a:t> AG</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GG</a:t>
                      </a:r>
                      <a:endParaRPr lang="en-US" sz="1400" dirty="0"/>
                    </a:p>
                  </a:txBody>
                  <a:tcPr>
                    <a:noFill/>
                  </a:tcPr>
                </a:tc>
              </a:tr>
              <a:tr h="325120">
                <a:tc>
                  <a:txBody>
                    <a:bodyPr/>
                    <a:lstStyle/>
                    <a:p>
                      <a:pPr marL="0" indent="228600" algn="l" fontAlgn="b"/>
                      <a:r>
                        <a:rPr lang="en-US" sz="1400" b="0" i="0" u="none" strike="noStrike" dirty="0" smtClean="0">
                          <a:solidFill>
                            <a:srgbClr val="000000"/>
                          </a:solidFill>
                          <a:latin typeface="Calibri"/>
                        </a:rPr>
                        <a:t>2</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latin typeface="+mn-lt"/>
                        </a:rPr>
                        <a:t>AA</a:t>
                      </a: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3</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r>
              <a:tr h="314960">
                <a:tc>
                  <a:txBody>
                    <a:bodyPr/>
                    <a:lstStyle/>
                    <a:p>
                      <a:pPr marL="0" indent="228600" algn="l" fontAlgn="b"/>
                      <a:r>
                        <a:rPr lang="en-US" sz="1400" b="0" i="0" u="none" strike="noStrike" dirty="0" smtClean="0">
                          <a:solidFill>
                            <a:srgbClr val="000000"/>
                          </a:solidFill>
                          <a:latin typeface="Calibri"/>
                        </a:rPr>
                        <a:t>4</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5</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289560">
                <a:tc>
                  <a:txBody>
                    <a:bodyPr/>
                    <a:lstStyle/>
                    <a:p>
                      <a:pPr marL="0" indent="228600" algn="l" fontAlgn="b"/>
                      <a:r>
                        <a:rPr lang="en-US" sz="1400" b="0" i="0" u="none" strike="noStrike" dirty="0" smtClean="0">
                          <a:solidFill>
                            <a:srgbClr val="000000"/>
                          </a:solidFill>
                          <a:latin typeface="Calibri"/>
                        </a:rPr>
                        <a:t>6</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7</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40360">
                <a:tc>
                  <a:txBody>
                    <a:bodyPr/>
                    <a:lstStyle/>
                    <a:p>
                      <a:pPr algn="l"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27593465"/>
              </p:ext>
            </p:extLst>
          </p:nvPr>
        </p:nvGraphicFramePr>
        <p:xfrm>
          <a:off x="1219200" y="1219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k</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9.54</a:t>
                      </a:r>
                    </a:p>
                  </a:txBody>
                  <a:tcPr>
                    <a:noFill/>
                  </a:tcPr>
                </a:tc>
              </a:tr>
              <a:tr h="325120">
                <a:tc>
                  <a:txBody>
                    <a:bodyPr/>
                    <a:lstStyle/>
                    <a:p>
                      <a:pPr algn="ctr" fontAlgn="b"/>
                      <a:r>
                        <a:rPr lang="en-US" sz="1400" b="0" i="0" u="none" strike="noStrike" dirty="0" smtClean="0">
                          <a:solidFill>
                            <a:srgbClr val="000000"/>
                          </a:solidFill>
                          <a:latin typeface="Calibri"/>
                        </a:rPr>
                        <a:t>0.55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0.45</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11.23</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2.68</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078933508"/>
              </p:ext>
            </p:extLst>
          </p:nvPr>
        </p:nvGraphicFramePr>
        <p:xfrm>
          <a:off x="152400" y="4445793"/>
          <a:ext cx="7994650" cy="1090613"/>
        </p:xfrm>
        <a:graphic>
          <a:graphicData uri="http://schemas.openxmlformats.org/presentationml/2006/ole">
            <mc:AlternateContent xmlns:mc="http://schemas.openxmlformats.org/markup-compatibility/2006">
              <mc:Choice xmlns:v="urn:schemas-microsoft-com:vml" Requires="v">
                <p:oleObj spid="_x0000_s1356" name="Equation" r:id="rId4" imgW="3340080" imgH="457200" progId="Equation.3">
                  <p:embed/>
                </p:oleObj>
              </mc:Choice>
              <mc:Fallback>
                <p:oleObj name="Equation" r:id="rId4" imgW="3340080" imgH="457200" progId="Equation.3">
                  <p:embed/>
                  <p:pic>
                    <p:nvPicPr>
                      <p:cNvPr id="0" name="Object 4"/>
                      <p:cNvPicPr>
                        <a:picLocks noChangeAspect="1" noChangeArrowheads="1"/>
                      </p:cNvPicPr>
                      <p:nvPr/>
                    </p:nvPicPr>
                    <p:blipFill>
                      <a:blip r:embed="rId5"/>
                      <a:srcRect/>
                      <a:stretch>
                        <a:fillRect/>
                      </a:stretch>
                    </p:blipFill>
                    <p:spPr bwMode="auto">
                      <a:xfrm>
                        <a:off x="152400" y="4445793"/>
                        <a:ext cx="7994650" cy="10906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1400055832"/>
              </p:ext>
            </p:extLst>
          </p:nvPr>
        </p:nvGraphicFramePr>
        <p:xfrm>
          <a:off x="6640513" y="5661025"/>
          <a:ext cx="1211262" cy="806450"/>
        </p:xfrm>
        <a:graphic>
          <a:graphicData uri="http://schemas.openxmlformats.org/presentationml/2006/ole">
            <mc:AlternateContent xmlns:mc="http://schemas.openxmlformats.org/markup-compatibility/2006">
              <mc:Choice xmlns:v="urn:schemas-microsoft-com:vml" Requires="v">
                <p:oleObj spid="_x0000_s1357" name="Equation" r:id="rId6" imgW="685800" imgH="457200" progId="Equation.3">
                  <p:embed/>
                </p:oleObj>
              </mc:Choice>
              <mc:Fallback>
                <p:oleObj name="Equation" r:id="rId6" imgW="685800" imgH="457200" progId="Equation.3">
                  <p:embed/>
                  <p:pic>
                    <p:nvPicPr>
                      <p:cNvPr id="0" name=""/>
                      <p:cNvPicPr>
                        <a:picLocks noChangeAspect="1" noChangeArrowheads="1"/>
                      </p:cNvPicPr>
                      <p:nvPr/>
                    </p:nvPicPr>
                    <p:blipFill>
                      <a:blip r:embed="rId7"/>
                      <a:srcRect/>
                      <a:stretch>
                        <a:fillRect/>
                      </a:stretch>
                    </p:blipFill>
                    <p:spPr bwMode="auto">
                      <a:xfrm>
                        <a:off x="6640513" y="5661025"/>
                        <a:ext cx="12112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20" name="Straight Arrow Connector 19"/>
          <p:cNvCxnSpPr/>
          <p:nvPr/>
        </p:nvCxnSpPr>
        <p:spPr>
          <a:xfrm flipH="1">
            <a:off x="1600200" y="4838700"/>
            <a:ext cx="2476500" cy="3429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76800" y="4838700"/>
            <a:ext cx="1905000"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1844135027"/>
              </p:ext>
            </p:extLst>
          </p:nvPr>
        </p:nvGraphicFramePr>
        <p:xfrm>
          <a:off x="6629400" y="5661025"/>
          <a:ext cx="1233488" cy="806450"/>
        </p:xfrm>
        <a:graphic>
          <a:graphicData uri="http://schemas.openxmlformats.org/presentationml/2006/ole">
            <mc:AlternateContent xmlns:mc="http://schemas.openxmlformats.org/markup-compatibility/2006">
              <mc:Choice xmlns:v="urn:schemas-microsoft-com:vml" Requires="v">
                <p:oleObj spid="_x0000_s1358" name="Equation" r:id="rId8" imgW="698400" imgH="457200" progId="Equation.3">
                  <p:embed/>
                </p:oleObj>
              </mc:Choice>
              <mc:Fallback>
                <p:oleObj name="Equation" r:id="rId8" imgW="698400" imgH="457200" progId="Equation.3">
                  <p:embed/>
                  <p:pic>
                    <p:nvPicPr>
                      <p:cNvPr id="0" name="Object 3"/>
                      <p:cNvPicPr>
                        <a:picLocks noChangeAspect="1" noChangeArrowheads="1"/>
                      </p:cNvPicPr>
                      <p:nvPr/>
                    </p:nvPicPr>
                    <p:blipFill>
                      <a:blip r:embed="rId9"/>
                      <a:srcRect/>
                      <a:stretch>
                        <a:fillRect/>
                      </a:stretch>
                    </p:blipFill>
                    <p:spPr bwMode="auto">
                      <a:xfrm>
                        <a:off x="6629400" y="5661025"/>
                        <a:ext cx="1233488"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848939261"/>
              </p:ext>
            </p:extLst>
          </p:nvPr>
        </p:nvGraphicFramePr>
        <p:xfrm>
          <a:off x="6629400" y="5670550"/>
          <a:ext cx="1211262" cy="806450"/>
        </p:xfrm>
        <a:graphic>
          <a:graphicData uri="http://schemas.openxmlformats.org/presentationml/2006/ole">
            <mc:AlternateContent xmlns:mc="http://schemas.openxmlformats.org/markup-compatibility/2006">
              <mc:Choice xmlns:v="urn:schemas-microsoft-com:vml" Requires="v">
                <p:oleObj spid="_x0000_s1359" name="Equation" r:id="rId10" imgW="685800" imgH="457200" progId="Equation.3">
                  <p:embed/>
                </p:oleObj>
              </mc:Choice>
              <mc:Fallback>
                <p:oleObj name="Equation" r:id="rId10" imgW="685800" imgH="457200" progId="Equation.3">
                  <p:embed/>
                  <p:pic>
                    <p:nvPicPr>
                      <p:cNvPr id="0" name="Object 21"/>
                      <p:cNvPicPr>
                        <a:picLocks noChangeAspect="1" noChangeArrowheads="1"/>
                      </p:cNvPicPr>
                      <p:nvPr/>
                    </p:nvPicPr>
                    <p:blipFill>
                      <a:blip r:embed="rId11"/>
                      <a:srcRect/>
                      <a:stretch>
                        <a:fillRect/>
                      </a:stretch>
                    </p:blipFill>
                    <p:spPr bwMode="auto">
                      <a:xfrm>
                        <a:off x="6629400" y="5670550"/>
                        <a:ext cx="12112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942350126"/>
              </p:ext>
            </p:extLst>
          </p:nvPr>
        </p:nvGraphicFramePr>
        <p:xfrm>
          <a:off x="6618288" y="5638800"/>
          <a:ext cx="1233487" cy="806450"/>
        </p:xfrm>
        <a:graphic>
          <a:graphicData uri="http://schemas.openxmlformats.org/presentationml/2006/ole">
            <mc:AlternateContent xmlns:mc="http://schemas.openxmlformats.org/markup-compatibility/2006">
              <mc:Choice xmlns:v="urn:schemas-microsoft-com:vml" Requires="v">
                <p:oleObj spid="_x0000_s1360" name="Equation" r:id="rId12" imgW="698400" imgH="457200" progId="Equation.3">
                  <p:embed/>
                </p:oleObj>
              </mc:Choice>
              <mc:Fallback>
                <p:oleObj name="Equation" r:id="rId12" imgW="698400" imgH="457200" progId="Equation.3">
                  <p:embed/>
                  <p:pic>
                    <p:nvPicPr>
                      <p:cNvPr id="0" name="Object 22"/>
                      <p:cNvPicPr>
                        <a:picLocks noChangeAspect="1" noChangeArrowheads="1"/>
                      </p:cNvPicPr>
                      <p:nvPr/>
                    </p:nvPicPr>
                    <p:blipFill>
                      <a:blip r:embed="rId13"/>
                      <a:srcRect/>
                      <a:stretch>
                        <a:fillRect/>
                      </a:stretch>
                    </p:blipFill>
                    <p:spPr bwMode="auto">
                      <a:xfrm>
                        <a:off x="6618288" y="5638800"/>
                        <a:ext cx="123348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630959471"/>
              </p:ext>
            </p:extLst>
          </p:nvPr>
        </p:nvGraphicFramePr>
        <p:xfrm>
          <a:off x="6629400" y="5638800"/>
          <a:ext cx="1233487" cy="806450"/>
        </p:xfrm>
        <a:graphic>
          <a:graphicData uri="http://schemas.openxmlformats.org/presentationml/2006/ole">
            <mc:AlternateContent xmlns:mc="http://schemas.openxmlformats.org/markup-compatibility/2006">
              <mc:Choice xmlns:v="urn:schemas-microsoft-com:vml" Requires="v">
                <p:oleObj spid="_x0000_s1361" name="Equation" r:id="rId14" imgW="698400" imgH="457200" progId="Equation.3">
                  <p:embed/>
                </p:oleObj>
              </mc:Choice>
              <mc:Fallback>
                <p:oleObj name="Equation" r:id="rId14" imgW="698400" imgH="457200" progId="Equation.3">
                  <p:embed/>
                  <p:pic>
                    <p:nvPicPr>
                      <p:cNvPr id="0" name="Object 23"/>
                      <p:cNvPicPr>
                        <a:picLocks noChangeAspect="1" noChangeArrowheads="1"/>
                      </p:cNvPicPr>
                      <p:nvPr/>
                    </p:nvPicPr>
                    <p:blipFill>
                      <a:blip r:embed="rId15"/>
                      <a:srcRect/>
                      <a:stretch>
                        <a:fillRect/>
                      </a:stretch>
                    </p:blipFill>
                    <p:spPr bwMode="auto">
                      <a:xfrm>
                        <a:off x="6629400" y="5638800"/>
                        <a:ext cx="123348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Rectangle 1"/>
          <p:cNvSpPr/>
          <p:nvPr/>
        </p:nvSpPr>
        <p:spPr>
          <a:xfrm>
            <a:off x="1176578" y="4812268"/>
            <a:ext cx="4538422" cy="369332"/>
          </a:xfrm>
          <a:prstGeom prst="rect">
            <a:avLst/>
          </a:prstGeom>
        </p:spPr>
        <p:txBody>
          <a:bodyPr wrap="none">
            <a:spAutoFit/>
          </a:bodyPr>
          <a:lstStyle/>
          <a:p>
            <a:r>
              <a:rPr lang="en-US" b="1" dirty="0" smtClean="0">
                <a:solidFill>
                  <a:srgbClr val="002060"/>
                </a:solidFill>
                <a:latin typeface="Book Antiqua" panose="02040602050305030304" pitchFamily="18" charset="0"/>
              </a:rPr>
              <a:t>The significant SNPs are (putative) </a:t>
            </a:r>
            <a:r>
              <a:rPr lang="en-US" b="1" dirty="0" err="1" smtClean="0">
                <a:solidFill>
                  <a:srgbClr val="002060"/>
                </a:solidFill>
                <a:latin typeface="Book Antiqua" panose="02040602050305030304" pitchFamily="18" charset="0"/>
              </a:rPr>
              <a:t>eQTL</a:t>
            </a:r>
            <a:endParaRPr lang="en-US" dirty="0"/>
          </a:p>
        </p:txBody>
      </p:sp>
      <p:sp>
        <p:nvSpPr>
          <p:cNvPr id="27" name="Rectangle 26"/>
          <p:cNvSpPr/>
          <p:nvPr/>
        </p:nvSpPr>
        <p:spPr>
          <a:xfrm>
            <a:off x="1219200" y="11430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40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par>
                                <p:cTn id="49" presetID="3" presetClass="entr" presetSubtype="1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par>
                                <p:cTn id="52" presetID="1"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par>
                                <p:cTn id="62" presetID="3" presetClass="entr" presetSubtype="1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blinds(horizontal)">
                                      <p:cBhvr>
                                        <p:cTn id="64" dur="500"/>
                                        <p:tgtEl>
                                          <p:spTgt spid="10"/>
                                        </p:tgtEl>
                                      </p:cBhvr>
                                    </p:animEffec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grpId="1" nodeType="clickEffect">
                                  <p:stCondLst>
                                    <p:cond delay="0"/>
                                  </p:stCondLst>
                                  <p:childTnLst>
                                    <p:animEffect transition="out" filter="blinds(horizontal)">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4"/>
                                        </p:tgtEl>
                                      </p:cBhvr>
                                    </p:animEffect>
                                    <p:set>
                                      <p:cBhvr>
                                        <p:cTn id="74" dur="1" fill="hold">
                                          <p:stCondLst>
                                            <p:cond delay="499"/>
                                          </p:stCondLst>
                                        </p:cTn>
                                        <p:tgtEl>
                                          <p:spTgt spid="24"/>
                                        </p:tgtEl>
                                        <p:attrNameLst>
                                          <p:attrName>style.visibility</p:attrName>
                                        </p:attrNameLst>
                                      </p:cBhvr>
                                      <p:to>
                                        <p:strVal val="hidden"/>
                                      </p:to>
                                    </p:set>
                                  </p:childTnLst>
                                </p:cTn>
                              </p:par>
                              <p:par>
                                <p:cTn id="75" presetID="3" presetClass="entr" presetSubtype="1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linds(horizontal)">
                                      <p:cBhvr>
                                        <p:cTn id="77" dur="500"/>
                                        <p:tgtEl>
                                          <p:spTgt spid="11"/>
                                        </p:tgtEl>
                                      </p:cBhvr>
                                    </p:animEffect>
                                  </p:childTnLst>
                                </p:cTn>
                              </p:par>
                              <p:par>
                                <p:cTn id="78" presetID="1"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2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1"/>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4"/>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childTnLst>
                                </p:cTn>
                              </p:par>
                              <p:par>
                                <p:cTn id="90" presetID="1" presetClass="exit" presetSubtype="0" fill="hold" grpId="1"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2" grpId="0"/>
      <p:bldP spid="27" grpId="0" animBg="1"/>
      <p:bldP spid="2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463108"/>
            <a:ext cx="7521053" cy="5328091"/>
          </a:xfrm>
          <a:prstGeom prst="rect">
            <a:avLst/>
          </a:prstGeom>
        </p:spPr>
      </p:pic>
      <p:sp>
        <p:nvSpPr>
          <p:cNvPr id="8" name="Rectangle 7"/>
          <p:cNvSpPr/>
          <p:nvPr/>
        </p:nvSpPr>
        <p:spPr>
          <a:xfrm>
            <a:off x="5791200" y="6093023"/>
            <a:ext cx="3105530" cy="307777"/>
          </a:xfrm>
          <a:prstGeom prst="rect">
            <a:avLst/>
          </a:prstGeom>
        </p:spPr>
        <p:txBody>
          <a:bodyPr wrap="none">
            <a:spAutoFit/>
          </a:bodyPr>
          <a:lstStyle/>
          <a:p>
            <a:r>
              <a:rPr lang="en-US" sz="1400" dirty="0" err="1" smtClean="0"/>
              <a:t>Ponsuksili</a:t>
            </a:r>
            <a:r>
              <a:rPr lang="en-US" sz="1400" dirty="0" smtClean="0"/>
              <a:t> et al. 2015</a:t>
            </a:r>
            <a:r>
              <a:rPr lang="en-US" sz="1400" i="1" dirty="0" smtClean="0"/>
              <a:t>, </a:t>
            </a:r>
            <a:r>
              <a:rPr lang="en-US" sz="1400" i="1" dirty="0"/>
              <a:t>Scientific Reports</a:t>
            </a:r>
          </a:p>
        </p:txBody>
      </p:sp>
      <p:sp>
        <p:nvSpPr>
          <p:cNvPr id="10" name="Oval 9"/>
          <p:cNvSpPr/>
          <p:nvPr/>
        </p:nvSpPr>
        <p:spPr>
          <a:xfrm>
            <a:off x="533400" y="244033"/>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343400" y="160020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ector recto de flecha 10"/>
          <p:cNvCxnSpPr/>
          <p:nvPr/>
        </p:nvCxnSpPr>
        <p:spPr>
          <a:xfrm flipH="1">
            <a:off x="6629400" y="2112818"/>
            <a:ext cx="76200"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0"/>
          <p:cNvCxnSpPr/>
          <p:nvPr/>
        </p:nvCxnSpPr>
        <p:spPr>
          <a:xfrm flipH="1">
            <a:off x="2819400" y="900545"/>
            <a:ext cx="76200"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95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14</a:t>
            </a:fld>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374152832"/>
              </p:ext>
            </p:extLst>
          </p:nvPr>
        </p:nvGraphicFramePr>
        <p:xfrm>
          <a:off x="1677988" y="4419600"/>
          <a:ext cx="6018212" cy="576263"/>
        </p:xfrm>
        <a:graphic>
          <a:graphicData uri="http://schemas.openxmlformats.org/presentationml/2006/ole">
            <mc:AlternateContent xmlns:mc="http://schemas.openxmlformats.org/markup-compatibility/2006">
              <mc:Choice xmlns:v="urn:schemas-microsoft-com:vml" Requires="v">
                <p:oleObj spid="_x0000_s2095" name="Equation" r:id="rId4" imgW="2514600" imgH="241200" progId="Equation.3">
                  <p:embed/>
                </p:oleObj>
              </mc:Choice>
              <mc:Fallback>
                <p:oleObj name="Equation" r:id="rId4" imgW="2514600" imgH="241200" progId="Equation.3">
                  <p:embed/>
                  <p:pic>
                    <p:nvPicPr>
                      <p:cNvPr id="0" name=""/>
                      <p:cNvPicPr>
                        <a:picLocks noChangeAspect="1" noChangeArrowheads="1"/>
                      </p:cNvPicPr>
                      <p:nvPr/>
                    </p:nvPicPr>
                    <p:blipFill>
                      <a:blip r:embed="rId5"/>
                      <a:srcRect/>
                      <a:stretch>
                        <a:fillRect/>
                      </a:stretch>
                    </p:blipFill>
                    <p:spPr bwMode="auto">
                      <a:xfrm>
                        <a:off x="1677988" y="4419600"/>
                        <a:ext cx="6018212" cy="5762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2" name="Rectangle 1"/>
          <p:cNvSpPr/>
          <p:nvPr/>
        </p:nvSpPr>
        <p:spPr>
          <a:xfrm>
            <a:off x="1176578" y="5181600"/>
            <a:ext cx="4628190" cy="369332"/>
          </a:xfrm>
          <a:prstGeom prst="rect">
            <a:avLst/>
          </a:prstGeom>
        </p:spPr>
        <p:txBody>
          <a:bodyPr wrap="none">
            <a:spAutoFit/>
          </a:bodyPr>
          <a:lstStyle/>
          <a:p>
            <a:r>
              <a:rPr lang="en-US" b="1" dirty="0" smtClean="0">
                <a:solidFill>
                  <a:srgbClr val="002060"/>
                </a:solidFill>
                <a:latin typeface="Book Antiqua" panose="02040602050305030304" pitchFamily="18" charset="0"/>
              </a:rPr>
              <a:t>The significant SNPs are (putative) </a:t>
            </a:r>
            <a:r>
              <a:rPr lang="en-US" b="1" dirty="0" err="1">
                <a:solidFill>
                  <a:srgbClr val="FF0000"/>
                </a:solidFill>
                <a:latin typeface="Book Antiqua" panose="02040602050305030304" pitchFamily="18" charset="0"/>
              </a:rPr>
              <a:t>m</a:t>
            </a:r>
            <a:r>
              <a:rPr lang="en-US" b="1" dirty="0" err="1" smtClean="0">
                <a:solidFill>
                  <a:srgbClr val="FF0000"/>
                </a:solidFill>
                <a:latin typeface="Book Antiqua" panose="02040602050305030304" pitchFamily="18" charset="0"/>
              </a:rPr>
              <a:t>QTL</a:t>
            </a:r>
            <a:endParaRPr lang="en-US" dirty="0">
              <a:solidFill>
                <a:srgbClr val="FF0000"/>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3254979937"/>
              </p:ext>
            </p:extLst>
          </p:nvPr>
        </p:nvGraphicFramePr>
        <p:xfrm>
          <a:off x="1066800" y="1295401"/>
          <a:ext cx="1371600" cy="2667000"/>
        </p:xfrm>
        <a:graphic>
          <a:graphicData uri="http://schemas.openxmlformats.org/drawingml/2006/table">
            <a:tbl>
              <a:tblPr firstRow="1" bandRow="1">
                <a:tableStyleId>{5C22544A-7EE6-4342-B048-85BDC9FD1C3A}</a:tableStyleId>
              </a:tblPr>
              <a:tblGrid>
                <a:gridCol w="1371600"/>
              </a:tblGrid>
              <a:tr h="3606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l</a:t>
                      </a:r>
                      <a:endParaRPr lang="en-US" sz="1600" i="1" kern="1200" dirty="0" smtClean="0">
                        <a:solidFill>
                          <a:schemeClr val="dk1"/>
                        </a:solidFill>
                        <a:latin typeface="+mn-lt"/>
                        <a:ea typeface="+mn-ea"/>
                        <a:cs typeface="+mn-cs"/>
                      </a:endParaRPr>
                    </a:p>
                  </a:txBody>
                  <a:tcPr>
                    <a:noFill/>
                  </a:tcPr>
                </a:tc>
              </a:tr>
              <a:tr h="320369">
                <a:tc>
                  <a:txBody>
                    <a:bodyPr/>
                    <a:lstStyle/>
                    <a:p>
                      <a:pPr algn="ctr"/>
                      <a:r>
                        <a:rPr lang="en-US" sz="1400" dirty="0" smtClean="0"/>
                        <a:t>0.4</a:t>
                      </a:r>
                    </a:p>
                  </a:txBody>
                  <a:tcPr>
                    <a:noFill/>
                  </a:tcPr>
                </a:tc>
              </a:tr>
              <a:tr h="316178">
                <a:tc>
                  <a:txBody>
                    <a:bodyPr/>
                    <a:lstStyle/>
                    <a:p>
                      <a:pPr algn="ctr" fontAlgn="b"/>
                      <a:r>
                        <a:rPr lang="en-US" sz="1400" b="0" i="0" u="none" strike="noStrike" dirty="0" smtClean="0">
                          <a:solidFill>
                            <a:srgbClr val="000000"/>
                          </a:solidFill>
                          <a:latin typeface="Calibri"/>
                        </a:rPr>
                        <a:t>0.4</a:t>
                      </a:r>
                      <a:endParaRPr lang="en-US" sz="1400" b="0" i="0" u="none" strike="noStrike" dirty="0">
                        <a:solidFill>
                          <a:srgbClr val="000000"/>
                        </a:solidFill>
                        <a:latin typeface="Calibri"/>
                      </a:endParaRPr>
                    </a:p>
                  </a:txBody>
                  <a:tcPr marL="9525" marR="9525" marT="9525" marB="0" anchor="b">
                    <a:noFill/>
                  </a:tcPr>
                </a:tc>
              </a:tr>
              <a:tr h="3606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06296">
                <a:tc>
                  <a:txBody>
                    <a:bodyPr/>
                    <a:lstStyle/>
                    <a:p>
                      <a:pPr algn="ctr" fontAlgn="b"/>
                      <a:r>
                        <a:rPr lang="en-US" sz="1400" b="0" i="0" u="none" strike="noStrike" dirty="0" smtClean="0">
                          <a:solidFill>
                            <a:srgbClr val="000000"/>
                          </a:solidFill>
                          <a:latin typeface="Calibri"/>
                        </a:rPr>
                        <a:t> .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606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281597">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3606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9" name="Content Placeholder 4"/>
          <p:cNvGraphicFramePr>
            <a:graphicFrameLocks noGrp="1"/>
          </p:cNvGraphicFramePr>
          <p:nvPr>
            <p:ph idx="1"/>
            <p:extLst>
              <p:ext uri="{D42A27DB-BD31-4B8C-83A1-F6EECF244321}">
                <p14:modId xmlns:p14="http://schemas.microsoft.com/office/powerpoint/2010/main" val="777878088"/>
              </p:ext>
            </p:extLst>
          </p:nvPr>
        </p:nvGraphicFramePr>
        <p:xfrm>
          <a:off x="2256770" y="1285240"/>
          <a:ext cx="6353830" cy="3058160"/>
        </p:xfrm>
        <a:graphic>
          <a:graphicData uri="http://schemas.openxmlformats.org/drawingml/2006/table">
            <a:tbl>
              <a:tblPr firstRow="1" bandRow="1">
                <a:tableStyleId>{5C22544A-7EE6-4342-B048-85BDC9FD1C3A}</a:tableStyleId>
              </a:tblPr>
              <a:tblGrid>
                <a:gridCol w="583391"/>
                <a:gridCol w="632248"/>
                <a:gridCol w="632248"/>
                <a:gridCol w="632248"/>
                <a:gridCol w="632248"/>
                <a:gridCol w="632248"/>
                <a:gridCol w="632248"/>
                <a:gridCol w="632248"/>
                <a:gridCol w="625501"/>
                <a:gridCol w="719202"/>
              </a:tblGrid>
              <a:tr h="370840">
                <a:tc>
                  <a:txBody>
                    <a:bodyPr/>
                    <a:lstStyle/>
                    <a:p>
                      <a:pPr marL="0" algn="l" defTabSz="914400" rtl="0" eaLnBrk="1" latinLnBrk="0" hangingPunct="1">
                        <a:tabLst/>
                      </a:pPr>
                      <a:r>
                        <a:rPr lang="en-US" sz="1400" kern="1200" dirty="0" smtClean="0">
                          <a:solidFill>
                            <a:schemeClr val="dk1"/>
                          </a:solidFill>
                          <a:latin typeface="+mn-lt"/>
                          <a:ea typeface="+mn-ea"/>
                          <a:cs typeface="+mn-cs"/>
                        </a:rPr>
                        <a:t>SNP1</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SNP2</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SNP3</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SNP4</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SNP5</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SNP6</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SNP7</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SNP8</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SNP9</a:t>
                      </a:r>
                      <a:endParaRPr lang="en-US" sz="14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400" kern="1200" dirty="0" smtClean="0">
                          <a:solidFill>
                            <a:schemeClr val="dk1"/>
                          </a:solidFill>
                          <a:latin typeface="+mn-lt"/>
                          <a:ea typeface="+mn-ea"/>
                          <a:cs typeface="+mn-cs"/>
                        </a:rPr>
                        <a:t>SNP10</a:t>
                      </a:r>
                      <a:endParaRPr lang="en-US" sz="1400" kern="1200" dirty="0">
                        <a:solidFill>
                          <a:schemeClr val="dk1"/>
                        </a:solidFill>
                        <a:latin typeface="+mn-lt"/>
                        <a:ea typeface="+mn-ea"/>
                        <a:cs typeface="+mn-cs"/>
                      </a:endParaRPr>
                    </a:p>
                  </a:txBody>
                  <a:tcPr>
                    <a:noFill/>
                  </a:tcPr>
                </a:tc>
              </a:tr>
              <a:tr h="238760">
                <a:tc>
                  <a:txBody>
                    <a:bodyPr/>
                    <a:lstStyle/>
                    <a:p>
                      <a:pPr algn="ctr"/>
                      <a:r>
                        <a:rPr lang="en-US" sz="1400" dirty="0" smtClean="0"/>
                        <a:t>AA</a:t>
                      </a:r>
                      <a:endParaRPr lang="en-US" sz="1400" dirty="0"/>
                    </a:p>
                  </a:txBody>
                  <a:tcPr>
                    <a:noFill/>
                  </a:tcPr>
                </a:tc>
                <a:tc>
                  <a:txBody>
                    <a:bodyPr/>
                    <a:lstStyle/>
                    <a:p>
                      <a:pPr algn="ctr"/>
                      <a:r>
                        <a:rPr lang="en-US" sz="1400" dirty="0" smtClean="0"/>
                        <a:t>GG</a:t>
                      </a:r>
                      <a:endParaRPr lang="en-US" sz="1400" dirty="0"/>
                    </a:p>
                  </a:txBody>
                  <a:tcPr>
                    <a:noFill/>
                  </a:tcPr>
                </a:tc>
                <a:tc>
                  <a:txBody>
                    <a:bodyPr/>
                    <a:lstStyle/>
                    <a:p>
                      <a:pPr algn="ctr"/>
                      <a:r>
                        <a:rPr lang="en-US" sz="1400" dirty="0" smtClean="0"/>
                        <a:t>AA</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l"/>
                      <a:r>
                        <a:rPr lang="en-US" sz="1400" dirty="0" smtClean="0"/>
                        <a:t> AG</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GG</a:t>
                      </a:r>
                      <a:endParaRPr lang="en-US" sz="1400" dirty="0"/>
                    </a:p>
                  </a:txBody>
                  <a:tcPr>
                    <a:noFill/>
                  </a:tcPr>
                </a:tc>
              </a:tr>
              <a:tr h="325120">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latin typeface="+mn-lt"/>
                        </a:rPr>
                        <a:t>AA</a:t>
                      </a: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40360">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r>
            </a:tbl>
          </a:graphicData>
        </a:graphic>
      </p:graphicFrame>
      <p:sp>
        <p:nvSpPr>
          <p:cNvPr id="31" name="Rectangle 30"/>
          <p:cNvSpPr/>
          <p:nvPr/>
        </p:nvSpPr>
        <p:spPr>
          <a:xfrm>
            <a:off x="1219200" y="1143000"/>
            <a:ext cx="9906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00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animBg="1"/>
      <p:bldP spid="3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862605911"/>
              </p:ext>
            </p:extLst>
          </p:nvPr>
        </p:nvGraphicFramePr>
        <p:xfrm>
          <a:off x="597277" y="2286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1</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5.12</a:t>
                      </a:r>
                    </a:p>
                  </a:txBody>
                  <a:tcPr>
                    <a:noFill/>
                  </a:tcPr>
                </a:tc>
              </a:tr>
              <a:tr h="325120">
                <a:tc>
                  <a:txBody>
                    <a:bodyPr/>
                    <a:lstStyle/>
                    <a:p>
                      <a:pPr algn="ctr" fontAlgn="b"/>
                      <a:r>
                        <a:rPr lang="en-US" sz="1400" b="0" i="0" u="none" strike="noStrike" dirty="0" smtClean="0">
                          <a:solidFill>
                            <a:srgbClr val="000000"/>
                          </a:solidFill>
                          <a:latin typeface="Calibri"/>
                        </a:rPr>
                        <a:t>1.23</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15.90</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1.56</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27.60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97451919"/>
              </p:ext>
            </p:extLst>
          </p:nvPr>
        </p:nvGraphicFramePr>
        <p:xfrm>
          <a:off x="1587877" y="2286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2</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12.0</a:t>
                      </a:r>
                    </a:p>
                  </a:txBody>
                  <a:tcPr>
                    <a:noFill/>
                  </a:tcPr>
                </a:tc>
              </a:tr>
              <a:tr h="325120">
                <a:tc>
                  <a:txBody>
                    <a:bodyPr/>
                    <a:lstStyle/>
                    <a:p>
                      <a:pPr algn="ctr" fontAlgn="b"/>
                      <a:r>
                        <a:rPr lang="en-US" sz="1400" b="0" i="0" u="none" strike="noStrike" dirty="0" smtClean="0">
                          <a:solidFill>
                            <a:srgbClr val="000000"/>
                          </a:solidFill>
                          <a:latin typeface="Calibri"/>
                        </a:rPr>
                        <a:t>12.0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12.1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12.1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12.0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48169382"/>
              </p:ext>
            </p:extLst>
          </p:nvPr>
        </p:nvGraphicFramePr>
        <p:xfrm>
          <a:off x="2514600" y="2286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k</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9.54</a:t>
                      </a:r>
                    </a:p>
                  </a:txBody>
                  <a:tcPr>
                    <a:noFill/>
                  </a:tcPr>
                </a:tc>
              </a:tr>
              <a:tr h="325120">
                <a:tc>
                  <a:txBody>
                    <a:bodyPr/>
                    <a:lstStyle/>
                    <a:p>
                      <a:pPr algn="ctr" fontAlgn="b"/>
                      <a:r>
                        <a:rPr lang="en-US" sz="1400" b="0" i="0" u="none" strike="noStrike" dirty="0" smtClean="0">
                          <a:solidFill>
                            <a:srgbClr val="000000"/>
                          </a:solidFill>
                          <a:latin typeface="Calibri"/>
                        </a:rPr>
                        <a:t>0.55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0.45</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11.23</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2.68</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5230316"/>
              </p:ext>
            </p:extLst>
          </p:nvPr>
        </p:nvGraphicFramePr>
        <p:xfrm>
          <a:off x="3645277" y="2286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a:t>
                      </a:r>
                      <a:endParaRPr lang="en-US" sz="1600" i="1" kern="1200" dirty="0" smtClean="0">
                        <a:solidFill>
                          <a:schemeClr val="dk1"/>
                        </a:solidFill>
                        <a:latin typeface="+mn-lt"/>
                        <a:ea typeface="+mn-ea"/>
                        <a:cs typeface="+mn-cs"/>
                      </a:endParaRPr>
                    </a:p>
                  </a:txBody>
                  <a:tcPr>
                    <a:noFill/>
                  </a:tcPr>
                </a:tc>
              </a:tr>
              <a:tr h="238760">
                <a:tc>
                  <a:txBody>
                    <a:bodyPr/>
                    <a:lstStyle/>
                    <a:p>
                      <a:pPr algn="ctr"/>
                      <a:endParaRPr lang="en-US" sz="1400" dirty="0" smtClean="0"/>
                    </a:p>
                  </a:txBody>
                  <a:tcPr>
                    <a:noFill/>
                  </a:tcPr>
                </a:tc>
              </a:tr>
              <a:tr h="32512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62180771"/>
              </p:ext>
            </p:extLst>
          </p:nvPr>
        </p:nvGraphicFramePr>
        <p:xfrm>
          <a:off x="4864477" y="2286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r</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a:t>
                      </a:r>
                    </a:p>
                  </a:txBody>
                  <a:tcPr>
                    <a:noFill/>
                  </a:tcPr>
                </a:tc>
              </a:tr>
              <a:tr h="32512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52223011"/>
              </p:ext>
            </p:extLst>
          </p:nvPr>
        </p:nvGraphicFramePr>
        <p:xfrm>
          <a:off x="304800" y="33782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1</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99089431"/>
              </p:ext>
            </p:extLst>
          </p:nvPr>
        </p:nvGraphicFramePr>
        <p:xfrm>
          <a:off x="4102477" y="3378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a:t>
                      </a:r>
                      <a:endParaRPr lang="en-US" sz="1600" i="1" kern="1200" dirty="0" smtClean="0">
                        <a:solidFill>
                          <a:schemeClr val="dk1"/>
                        </a:solidFill>
                        <a:latin typeface="+mn-lt"/>
                        <a:ea typeface="+mn-ea"/>
                        <a:cs typeface="+mn-cs"/>
                      </a:endParaRPr>
                    </a:p>
                  </a:txBody>
                  <a:tcPr>
                    <a:noFill/>
                  </a:tcPr>
                </a:tc>
              </a:tr>
              <a:tr h="238760">
                <a:tc>
                  <a:txBody>
                    <a:bodyPr/>
                    <a:lstStyle/>
                    <a:p>
                      <a:pPr algn="ctr"/>
                      <a:endParaRPr lang="en-US" sz="1400" dirty="0" smtClean="0"/>
                    </a:p>
                  </a:txBody>
                  <a:tcPr>
                    <a:noFill/>
                  </a:tcPr>
                </a:tc>
              </a:tr>
              <a:tr h="32512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25072996"/>
              </p:ext>
            </p:extLst>
          </p:nvPr>
        </p:nvGraphicFramePr>
        <p:xfrm>
          <a:off x="1447800" y="33782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2</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0.9</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0.7</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29468362"/>
              </p:ext>
            </p:extLst>
          </p:nvPr>
        </p:nvGraphicFramePr>
        <p:xfrm>
          <a:off x="2667000" y="33782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l</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0.4</a:t>
                      </a:r>
                    </a:p>
                  </a:txBody>
                  <a:tcPr>
                    <a:noFill/>
                  </a:tcPr>
                </a:tc>
              </a:tr>
              <a:tr h="325120">
                <a:tc>
                  <a:txBody>
                    <a:bodyPr/>
                    <a:lstStyle/>
                    <a:p>
                      <a:pPr algn="ctr" fontAlgn="b"/>
                      <a:r>
                        <a:rPr lang="en-US" sz="1400" b="0" i="0" u="none" strike="noStrike" dirty="0" smtClean="0">
                          <a:solidFill>
                            <a:srgbClr val="000000"/>
                          </a:solidFill>
                          <a:latin typeface="Calibri"/>
                        </a:rPr>
                        <a:t>0.4</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461255033"/>
              </p:ext>
            </p:extLst>
          </p:nvPr>
        </p:nvGraphicFramePr>
        <p:xfrm>
          <a:off x="5029200" y="3378200"/>
          <a:ext cx="1143000" cy="2717800"/>
        </p:xfrm>
        <a:graphic>
          <a:graphicData uri="http://schemas.openxmlformats.org/drawingml/2006/table">
            <a:tbl>
              <a:tblPr firstRow="1" bandRow="1">
                <a:tableStyleId>{5C22544A-7EE6-4342-B048-85BDC9FD1C3A}</a:tableStyleId>
              </a:tblPr>
              <a:tblGrid>
                <a:gridCol w="1143000"/>
              </a:tblGrid>
              <a:tr h="370840">
                <a:tc>
                  <a:txBody>
                    <a:bodyPr/>
                    <a:lstStyle/>
                    <a:p>
                      <a:pPr marL="0" algn="ctr" defTabSz="914400" rtl="0" eaLnBrk="1" latinLnBrk="0" hangingPunct="1">
                        <a:tabLst/>
                      </a:pPr>
                      <a:r>
                        <a:rPr lang="en-US" sz="1600" kern="1200" dirty="0" err="1" smtClean="0">
                          <a:solidFill>
                            <a:schemeClr val="dk1"/>
                          </a:solidFill>
                          <a:latin typeface="+mn-lt"/>
                          <a:ea typeface="+mn-ea"/>
                          <a:cs typeface="+mn-cs"/>
                        </a:rPr>
                        <a:t>CpG</a:t>
                      </a:r>
                      <a:r>
                        <a:rPr lang="en-US" sz="1600" kern="1200" dirty="0" smtClean="0">
                          <a:solidFill>
                            <a:schemeClr val="dk1"/>
                          </a:solidFill>
                          <a:latin typeface="+mn-lt"/>
                          <a:ea typeface="+mn-ea"/>
                          <a:cs typeface="+mn-cs"/>
                        </a:rPr>
                        <a:t> site </a:t>
                      </a:r>
                      <a:r>
                        <a:rPr lang="en-US" sz="1600" i="1" kern="1200" baseline="0" dirty="0" smtClean="0">
                          <a:solidFill>
                            <a:schemeClr val="dk1"/>
                          </a:solidFill>
                          <a:latin typeface="+mn-lt"/>
                          <a:ea typeface="+mn-ea"/>
                          <a:cs typeface="+mn-cs"/>
                        </a:rPr>
                        <a:t>s</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0.1</a:t>
                      </a:r>
                    </a:p>
                  </a:txBody>
                  <a:tcPr>
                    <a:noFill/>
                  </a:tcPr>
                </a:tc>
              </a:tr>
              <a:tr h="325120">
                <a:tc>
                  <a:txBody>
                    <a:bodyPr/>
                    <a:lstStyle/>
                    <a:p>
                      <a:pPr algn="ctr" fontAlgn="b"/>
                      <a:r>
                        <a:rPr lang="en-US" sz="1400" b="0" i="0" u="none" strike="noStrike" dirty="0" smtClean="0">
                          <a:solidFill>
                            <a:srgbClr val="000000"/>
                          </a:solidFill>
                          <a:latin typeface="Calibri"/>
                        </a:rPr>
                        <a:t>0.1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0.5</a:t>
                      </a:r>
                      <a:endParaRPr lang="en-US" sz="1400" b="0" i="0" u="none" strike="noStrike" dirty="0">
                        <a:solidFill>
                          <a:srgbClr val="000000"/>
                        </a:solidFill>
                        <a:latin typeface="Calibri"/>
                      </a:endParaRPr>
                    </a:p>
                  </a:txBody>
                  <a:tcPr marL="9525" marR="9525" marT="9525" marB="0" anchor="b">
                    <a:noFill/>
                  </a:tcPr>
                </a:tc>
              </a:tr>
            </a:tbl>
          </a:graphicData>
        </a:graphic>
      </p:graphicFrame>
      <p:sp>
        <p:nvSpPr>
          <p:cNvPr id="19" name="Rectangle 18"/>
          <p:cNvSpPr/>
          <p:nvPr/>
        </p:nvSpPr>
        <p:spPr>
          <a:xfrm>
            <a:off x="6096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00200" y="228600"/>
            <a:ext cx="838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90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76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1000" y="3429000"/>
            <a:ext cx="1066800" cy="2971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096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600200" y="228600"/>
            <a:ext cx="838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590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876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24000" y="3429000"/>
            <a:ext cx="1066800" cy="2971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600200" y="228600"/>
            <a:ext cx="838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76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29200" y="3429000"/>
            <a:ext cx="1066800" cy="2971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590800" y="228600"/>
            <a:ext cx="7620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445435425"/>
              </p:ext>
            </p:extLst>
          </p:nvPr>
        </p:nvGraphicFramePr>
        <p:xfrm>
          <a:off x="4343400" y="914400"/>
          <a:ext cx="4741862" cy="576263"/>
        </p:xfrm>
        <a:graphic>
          <a:graphicData uri="http://schemas.openxmlformats.org/presentationml/2006/ole">
            <mc:AlternateContent xmlns:mc="http://schemas.openxmlformats.org/markup-compatibility/2006">
              <mc:Choice xmlns:v="urn:schemas-microsoft-com:vml" Requires="v">
                <p:oleObj spid="_x0000_s3123" name="Equation" r:id="rId4" imgW="1981080" imgH="241200" progId="Equation.3">
                  <p:embed/>
                </p:oleObj>
              </mc:Choice>
              <mc:Fallback>
                <p:oleObj name="Equation" r:id="rId4" imgW="1981080" imgH="241200" progId="Equation.3">
                  <p:embed/>
                  <p:pic>
                    <p:nvPicPr>
                      <p:cNvPr id="0" name="Object 13"/>
                      <p:cNvPicPr>
                        <a:picLocks noChangeAspect="1" noChangeArrowheads="1"/>
                      </p:cNvPicPr>
                      <p:nvPr/>
                    </p:nvPicPr>
                    <p:blipFill>
                      <a:blip r:embed="rId5"/>
                      <a:srcRect/>
                      <a:stretch>
                        <a:fillRect/>
                      </a:stretch>
                    </p:blipFill>
                    <p:spPr bwMode="auto">
                      <a:xfrm>
                        <a:off x="4343400" y="914400"/>
                        <a:ext cx="4741862" cy="5762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3938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1" nodeType="clickEffect">
                                  <p:stCondLst>
                                    <p:cond delay="0"/>
                                  </p:stCondLst>
                                  <p:childTnLst>
                                    <p:animEffect transition="out" filter="blinds(horizontal)">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3" presetClass="entr" presetSubtype="1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3" presetClass="entr" presetSubtype="1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1" nodeType="clickEffect">
                                  <p:stCondLst>
                                    <p:cond delay="0"/>
                                  </p:stCondLst>
                                  <p:childTnLst>
                                    <p:animEffect transition="out" filter="blinds(horizontal)">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3"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par>
                                <p:cTn id="61" presetID="3"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grpId="1" nodeType="clickEffect">
                                  <p:stCondLst>
                                    <p:cond delay="0"/>
                                  </p:stCondLst>
                                  <p:childTnLst>
                                    <p:animEffect transition="out" filter="blinds(horizontal)">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par>
                                <p:cTn id="69" presetID="3" presetClass="entr" presetSubtype="1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linds(horizontal)">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grpId="1" nodeType="clickEffect">
                                  <p:stCondLst>
                                    <p:cond delay="0"/>
                                  </p:stCondLst>
                                  <p:childTnLst>
                                    <p:animEffect transition="out" filter="blinds(horizontal)">
                                      <p:cBhvr>
                                        <p:cTn id="75" dur="500"/>
                                        <p:tgtEl>
                                          <p:spTgt spid="27"/>
                                        </p:tgtEl>
                                      </p:cBhvr>
                                    </p:animEffect>
                                    <p:set>
                                      <p:cBhvr>
                                        <p:cTn id="76" dur="1" fill="hold">
                                          <p:stCondLst>
                                            <p:cond delay="499"/>
                                          </p:stCondLst>
                                        </p:cTn>
                                        <p:tgtEl>
                                          <p:spTgt spid="2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2" nodeType="click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blinds(horizontal)">
                                      <p:cBhvr>
                                        <p:cTn id="85" dur="500"/>
                                        <p:tgtEl>
                                          <p:spTgt spid="2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blinds(horizontal)">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1" nodeType="clickEffect">
                                  <p:stCondLst>
                                    <p:cond delay="0"/>
                                  </p:stCondLst>
                                  <p:childTnLst>
                                    <p:animEffect transition="out" filter="blinds(horizontal)">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3" presetClass="entr" presetSubtype="1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linds(horizontal)">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xit" presetSubtype="10" fill="hold" grpId="1" nodeType="clickEffect">
                                  <p:stCondLst>
                                    <p:cond delay="0"/>
                                  </p:stCondLst>
                                  <p:childTnLst>
                                    <p:animEffect transition="out" filter="blinds(horizontal)">
                                      <p:cBhvr>
                                        <p:cTn id="100" dur="500"/>
                                        <p:tgtEl>
                                          <p:spTgt spid="30"/>
                                        </p:tgtEl>
                                      </p:cBhvr>
                                    </p:animEffect>
                                    <p:set>
                                      <p:cBhvr>
                                        <p:cTn id="101" dur="1" fill="hold">
                                          <p:stCondLst>
                                            <p:cond delay="499"/>
                                          </p:stCondLst>
                                        </p:cTn>
                                        <p:tgtEl>
                                          <p:spTgt spid="30"/>
                                        </p:tgtEl>
                                        <p:attrNameLst>
                                          <p:attrName>style.visibility</p:attrName>
                                        </p:attrNameLst>
                                      </p:cBhvr>
                                      <p:to>
                                        <p:strVal val="hidden"/>
                                      </p:to>
                                    </p:set>
                                  </p:childTnLst>
                                </p:cTn>
                              </p:par>
                              <p:par>
                                <p:cTn id="102" presetID="3" presetClass="entr" presetSubtype="1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par>
                                <p:cTn id="105" presetID="3" presetClass="exit" presetSubtype="10" fill="hold" grpId="1" nodeType="withEffect">
                                  <p:stCondLst>
                                    <p:cond delay="0"/>
                                  </p:stCondLst>
                                  <p:childTnLst>
                                    <p:animEffect transition="out" filter="blinds(horizontal)">
                                      <p:cBhvr>
                                        <p:cTn id="106" dur="500"/>
                                        <p:tgtEl>
                                          <p:spTgt spid="38"/>
                                        </p:tgtEl>
                                      </p:cBhvr>
                                    </p:animEffect>
                                    <p:set>
                                      <p:cBhvr>
                                        <p:cTn id="107" dur="1" fill="hold">
                                          <p:stCondLst>
                                            <p:cond delay="499"/>
                                          </p:stCondLst>
                                        </p:cTn>
                                        <p:tgtEl>
                                          <p:spTgt spid="3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blinds(horizontal)">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31"/>
                                        </p:tgtEl>
                                      </p:cBhvr>
                                    </p:animEffect>
                                    <p:set>
                                      <p:cBhvr>
                                        <p:cTn id="117" dur="1" fill="hold">
                                          <p:stCondLst>
                                            <p:cond delay="499"/>
                                          </p:stCondLst>
                                        </p:cTn>
                                        <p:tgtEl>
                                          <p:spTgt spid="3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3" grpId="2"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3"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16</a:t>
            </a:fld>
            <a:endParaRPr lang="en-US"/>
          </a:p>
        </p:txBody>
      </p:sp>
      <p:sp>
        <p:nvSpPr>
          <p:cNvPr id="8" name="TextBox 7"/>
          <p:cNvSpPr txBox="1"/>
          <p:nvPr/>
        </p:nvSpPr>
        <p:spPr>
          <a:xfrm>
            <a:off x="533400" y="1193423"/>
            <a:ext cx="7848600" cy="37856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err="1" smtClean="0">
                <a:solidFill>
                  <a:srgbClr val="002060"/>
                </a:solidFill>
                <a:latin typeface="Book Antiqua" panose="02040602050305030304" pitchFamily="18" charset="0"/>
              </a:rPr>
              <a:t>mQTL</a:t>
            </a:r>
            <a:r>
              <a:rPr lang="en-US" sz="2400" b="1" dirty="0" smtClean="0">
                <a:solidFill>
                  <a:srgbClr val="002060"/>
                </a:solidFill>
                <a:latin typeface="Book Antiqua" panose="02040602050305030304" pitchFamily="18" charset="0"/>
              </a:rPr>
              <a:t> have been detected in several populations and tissues (</a:t>
            </a:r>
            <a:r>
              <a:rPr lang="en-US" sz="2400" b="1" dirty="0">
                <a:solidFill>
                  <a:srgbClr val="002060"/>
                </a:solidFill>
                <a:latin typeface="Book Antiqua" panose="02040602050305030304" pitchFamily="18" charset="0"/>
              </a:rPr>
              <a:t>Gibbs </a:t>
            </a:r>
            <a:r>
              <a:rPr lang="en-US" sz="2400" b="1" i="1" dirty="0">
                <a:solidFill>
                  <a:srgbClr val="002060"/>
                </a:solidFill>
                <a:latin typeface="Book Antiqua" panose="02040602050305030304" pitchFamily="18" charset="0"/>
              </a:rPr>
              <a:t>et al</a:t>
            </a:r>
            <a:r>
              <a:rPr lang="en-US" sz="2400" b="1" dirty="0">
                <a:solidFill>
                  <a:srgbClr val="002060"/>
                </a:solidFill>
                <a:latin typeface="Book Antiqua" panose="02040602050305030304" pitchFamily="18" charset="0"/>
              </a:rPr>
              <a:t>. </a:t>
            </a:r>
            <a:r>
              <a:rPr lang="en-US" sz="2400" b="1" dirty="0" smtClean="0">
                <a:solidFill>
                  <a:srgbClr val="002060"/>
                </a:solidFill>
                <a:latin typeface="Book Antiqua" panose="02040602050305030304" pitchFamily="18" charset="0"/>
              </a:rPr>
              <a:t>2010; Bell </a:t>
            </a:r>
            <a:r>
              <a:rPr lang="en-US" sz="2400" b="1" i="1" dirty="0" smtClean="0">
                <a:solidFill>
                  <a:srgbClr val="002060"/>
                </a:solidFill>
                <a:latin typeface="Book Antiqua" panose="02040602050305030304" pitchFamily="18" charset="0"/>
              </a:rPr>
              <a:t>et al</a:t>
            </a:r>
            <a:r>
              <a:rPr lang="en-US" sz="2400" b="1" dirty="0" smtClean="0">
                <a:solidFill>
                  <a:srgbClr val="002060"/>
                </a:solidFill>
                <a:latin typeface="Book Antiqua" panose="02040602050305030304" pitchFamily="18" charset="0"/>
              </a:rPr>
              <a:t>. 2011).</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Frequently, they locate closer to the </a:t>
            </a:r>
            <a:r>
              <a:rPr lang="en-US" sz="2400" b="1" dirty="0" err="1" smtClean="0">
                <a:solidFill>
                  <a:srgbClr val="002060"/>
                </a:solidFill>
                <a:latin typeface="Book Antiqua" panose="02040602050305030304" pitchFamily="18" charset="0"/>
              </a:rPr>
              <a:t>CpG</a:t>
            </a:r>
            <a:r>
              <a:rPr lang="en-US" sz="2400" b="1" dirty="0" smtClean="0">
                <a:solidFill>
                  <a:srgbClr val="002060"/>
                </a:solidFill>
                <a:latin typeface="Book Antiqua" panose="02040602050305030304" pitchFamily="18" charset="0"/>
              </a:rPr>
              <a:t> site.</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Methylation-expression correlations are more likely to be negative (Zhang </a:t>
            </a:r>
            <a:r>
              <a:rPr lang="en-US" sz="2400" b="1" i="1" dirty="0" smtClean="0">
                <a:solidFill>
                  <a:srgbClr val="002060"/>
                </a:solidFill>
                <a:latin typeface="Book Antiqua" panose="02040602050305030304" pitchFamily="18" charset="0"/>
              </a:rPr>
              <a:t>et al</a:t>
            </a:r>
            <a:r>
              <a:rPr lang="en-US" sz="2400" b="1" dirty="0" smtClean="0">
                <a:solidFill>
                  <a:srgbClr val="002060"/>
                </a:solidFill>
                <a:latin typeface="Book Antiqua" panose="02040602050305030304" pitchFamily="18" charset="0"/>
              </a:rPr>
              <a:t>. 2010).</a:t>
            </a:r>
          </a:p>
          <a:p>
            <a:pPr>
              <a:lnSpc>
                <a:spcPct val="150000"/>
              </a:lnSpc>
            </a:pPr>
            <a:endParaRPr lang="en-US" sz="2400" b="1" dirty="0" smtClean="0">
              <a:solidFill>
                <a:srgbClr val="002060"/>
              </a:solidFill>
              <a:latin typeface="Book Antiqua" panose="02040602050305030304" pitchFamily="18" charset="0"/>
            </a:endParaRPr>
          </a:p>
          <a:p>
            <a:pPr marL="342900" indent="-342900">
              <a:buFont typeface="Arial" panose="020B0604020202020204" pitchFamily="34" charset="0"/>
              <a:buChar char="•"/>
            </a:pPr>
            <a:endParaRPr lang="en-US" sz="2400" b="1" dirty="0" smtClean="0">
              <a:solidFill>
                <a:srgbClr val="002060"/>
              </a:solidFill>
              <a:latin typeface="Book Antiqua" panose="02040602050305030304" pitchFamily="18" charset="0"/>
            </a:endParaRPr>
          </a:p>
        </p:txBody>
      </p:sp>
      <p:sp>
        <p:nvSpPr>
          <p:cNvPr id="7" name="TextBox 6"/>
          <p:cNvSpPr txBox="1"/>
          <p:nvPr/>
        </p:nvSpPr>
        <p:spPr>
          <a:xfrm>
            <a:off x="533400" y="344269"/>
            <a:ext cx="7848600" cy="646331"/>
          </a:xfrm>
          <a:prstGeom prst="rect">
            <a:avLst/>
          </a:prstGeom>
          <a:noFill/>
        </p:spPr>
        <p:txBody>
          <a:bodyPr wrap="square" rtlCol="0">
            <a:spAutoFit/>
          </a:bodyPr>
          <a:lstStyle/>
          <a:p>
            <a:r>
              <a:rPr lang="en-US" sz="3600" b="1" dirty="0" smtClean="0">
                <a:solidFill>
                  <a:srgbClr val="002060"/>
                </a:solidFill>
                <a:latin typeface="Book Antiqua" panose="02040602050305030304" pitchFamily="18" charset="0"/>
              </a:rPr>
              <a:t>Previous reports</a:t>
            </a:r>
            <a:endParaRPr lang="en-US" sz="36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94650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17</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2" name="TextBox 1"/>
          <p:cNvSpPr txBox="1"/>
          <p:nvPr/>
        </p:nvSpPr>
        <p:spPr>
          <a:xfrm>
            <a:off x="914400" y="9906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Material and Methods</a:t>
            </a:r>
            <a:endParaRPr lang="en-US" sz="40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2926881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18</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spc="-70" dirty="0">
                <a:solidFill>
                  <a:srgbClr val="231F20"/>
                </a:solidFill>
                <a:latin typeface="Calibri"/>
                <a:cs typeface="Calibri"/>
              </a:rPr>
              <a:t>DN</a:t>
            </a:r>
            <a:r>
              <a:rPr sz="2400" spc="-30" dirty="0">
                <a:solidFill>
                  <a:srgbClr val="231F20"/>
                </a:solidFill>
                <a:latin typeface="Calibri"/>
                <a:cs typeface="Calibri"/>
              </a:rPr>
              <a:t>A</a:t>
            </a:r>
            <a:r>
              <a:rPr sz="2400" spc="40" dirty="0">
                <a:solidFill>
                  <a:srgbClr val="231F20"/>
                </a:solidFill>
                <a:latin typeface="Calibri"/>
                <a:cs typeface="Calibri"/>
              </a:rPr>
              <a:t> </a:t>
            </a:r>
            <a:r>
              <a:rPr sz="2400" spc="-90" dirty="0">
                <a:solidFill>
                  <a:srgbClr val="231F20"/>
                </a:solidFill>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spc="-40" dirty="0">
                <a:solidFill>
                  <a:srgbClr val="231F20"/>
                </a:solidFill>
                <a:latin typeface="Calibri"/>
                <a:cs typeface="Calibri"/>
              </a:rPr>
              <a:t>e</a:t>
            </a:r>
            <a:r>
              <a:rPr sz="2400" spc="-15" dirty="0">
                <a:solidFill>
                  <a:srgbClr val="231F20"/>
                </a:solidFill>
                <a:latin typeface="Calibri"/>
                <a:cs typeface="Calibri"/>
              </a:rPr>
              <a:t>xpressio</a:t>
            </a:r>
            <a:r>
              <a:rPr sz="2400" spc="-40" dirty="0">
                <a:solidFill>
                  <a:srgbClr val="231F20"/>
                </a:solidFill>
                <a:latin typeface="Calibri"/>
                <a:cs typeface="Calibri"/>
              </a:rPr>
              <a:t>n</a:t>
            </a:r>
            <a:r>
              <a:rPr sz="2400" spc="90" dirty="0">
                <a:solidFill>
                  <a:srgbClr val="231F20"/>
                </a:solidFill>
                <a:latin typeface="Calibri"/>
                <a:cs typeface="Calibri"/>
              </a:rPr>
              <a:t> </a:t>
            </a:r>
            <a:r>
              <a:rPr sz="2400" spc="-15" dirty="0">
                <a:solidFill>
                  <a:srgbClr val="231F20"/>
                </a:solidFill>
                <a:latin typeface="Calibri"/>
                <a:cs typeface="Calibri"/>
              </a:rPr>
              <a:t>inter-individua</a:t>
            </a:r>
            <a:r>
              <a:rPr sz="2400" spc="-20" dirty="0">
                <a:solidFill>
                  <a:srgbClr val="231F20"/>
                </a:solidFill>
                <a:latin typeface="Calibri"/>
                <a:cs typeface="Calibri"/>
              </a:rPr>
              <a:t>l</a:t>
            </a:r>
            <a:r>
              <a:rPr sz="2400" spc="90" dirty="0">
                <a:solidFill>
                  <a:srgbClr val="231F20"/>
                </a:solidFill>
                <a:latin typeface="Calibri"/>
                <a:cs typeface="Calibri"/>
              </a:rPr>
              <a:t> </a:t>
            </a:r>
            <a:r>
              <a:rPr sz="2400" spc="-35" dirty="0">
                <a:solidFill>
                  <a:srgbClr val="231F20"/>
                </a:solidFill>
                <a:latin typeface="Calibri"/>
                <a:cs typeface="Calibri"/>
              </a:rPr>
              <a:t>variatio</a:t>
            </a:r>
            <a:r>
              <a:rPr sz="2400" spc="-65" dirty="0">
                <a:solidFill>
                  <a:srgbClr val="231F20"/>
                </a:solidFill>
                <a:latin typeface="Calibri"/>
                <a:cs typeface="Calibri"/>
              </a:rPr>
              <a:t>n</a:t>
            </a:r>
            <a:r>
              <a:rPr sz="2400" spc="85" dirty="0">
                <a:solidFill>
                  <a:srgbClr val="231F2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00B0F0"/>
                </a:solidFill>
                <a:latin typeface="Calibri"/>
                <a:cs typeface="Calibri"/>
              </a:rPr>
              <a:t>untransforme</a:t>
            </a:r>
            <a:r>
              <a:rPr sz="2400" spc="-55" dirty="0">
                <a:solidFill>
                  <a:srgbClr val="00B0F0"/>
                </a:solidFill>
                <a:latin typeface="Calibri"/>
                <a:cs typeface="Calibri"/>
              </a:rPr>
              <a:t>d</a:t>
            </a:r>
            <a:r>
              <a:rPr sz="2400" spc="90" dirty="0">
                <a:solidFill>
                  <a:srgbClr val="00B0F0"/>
                </a:solidFill>
                <a:latin typeface="Calibri"/>
                <a:cs typeface="Calibri"/>
              </a:rPr>
              <a:t> </a:t>
            </a:r>
            <a:r>
              <a:rPr sz="2400" spc="-15" dirty="0">
                <a:solidFill>
                  <a:srgbClr val="00B0F0"/>
                </a:solidFill>
                <a:latin typeface="Calibri"/>
                <a:cs typeface="Calibri"/>
              </a:rPr>
              <a:t>huma</a:t>
            </a:r>
            <a:r>
              <a:rPr sz="2400" spc="-30" dirty="0">
                <a:solidFill>
                  <a:srgbClr val="00B0F0"/>
                </a:solidFill>
                <a:latin typeface="Calibri"/>
                <a:cs typeface="Calibri"/>
              </a:rPr>
              <a:t>n</a:t>
            </a:r>
            <a:r>
              <a:rPr sz="2400" spc="90" dirty="0">
                <a:solidFill>
                  <a:srgbClr val="00B0F0"/>
                </a:solidFill>
                <a:latin typeface="Calibri"/>
                <a:cs typeface="Calibri"/>
              </a:rPr>
              <a:t> </a:t>
            </a:r>
            <a:r>
              <a:rPr sz="2400" spc="-60" dirty="0">
                <a:solidFill>
                  <a:srgbClr val="00B0F0"/>
                </a:solidFill>
                <a:latin typeface="Calibri"/>
                <a:cs typeface="Calibri"/>
              </a:rPr>
              <a:t>f</a:t>
            </a:r>
            <a:r>
              <a:rPr sz="2400" spc="-25" dirty="0">
                <a:solidFill>
                  <a:srgbClr val="00B0F0"/>
                </a:solidFill>
                <a:latin typeface="Calibri"/>
                <a:cs typeface="Calibri"/>
              </a:rPr>
              <a:t>ibroblasts</a:t>
            </a:r>
            <a:endParaRPr sz="2400" dirty="0">
              <a:solidFill>
                <a:srgbClr val="00B0F0"/>
              </a:solidFill>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5180"/>
            <a:ext cx="3471172" cy="259842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508466"/>
            <a:ext cx="2609850" cy="1752600"/>
          </a:xfrm>
          <a:prstGeom prst="rect">
            <a:avLst/>
          </a:prstGeom>
        </p:spPr>
      </p:pic>
      <p:cxnSp>
        <p:nvCxnSpPr>
          <p:cNvPr id="21" name="Straight Arrow Connector 20"/>
          <p:cNvCxnSpPr/>
          <p:nvPr/>
        </p:nvCxnSpPr>
        <p:spPr>
          <a:xfrm>
            <a:off x="3581400" y="4355919"/>
            <a:ext cx="1295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5E528DBE-042D-4EFE-AD1B-D2D4B66D5142}" type="datetime1">
              <a:rPr lang="en-US" smtClean="0"/>
              <a:t>1/27/2016</a:t>
            </a:fld>
            <a:endParaRPr lang="en-US"/>
          </a:p>
        </p:txBody>
      </p:sp>
      <p:sp>
        <p:nvSpPr>
          <p:cNvPr id="5" name="Marcador de pie de página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Marcador de número de diapositiva 5"/>
          <p:cNvSpPr>
            <a:spLocks noGrp="1"/>
          </p:cNvSpPr>
          <p:nvPr>
            <p:ph type="sldNum" sz="quarter" idx="12"/>
          </p:nvPr>
        </p:nvSpPr>
        <p:spPr/>
        <p:txBody>
          <a:bodyPr/>
          <a:lstStyle/>
          <a:p>
            <a:fld id="{D543A507-8125-4318-AB7C-419B7A0C3CB5}" type="slidenum">
              <a:rPr lang="en-US" smtClean="0"/>
              <a:t>19</a:t>
            </a:fld>
            <a:endParaRPr lang="en-US"/>
          </a:p>
        </p:txBody>
      </p:sp>
      <p:sp>
        <p:nvSpPr>
          <p:cNvPr id="8" name="TextBox 6"/>
          <p:cNvSpPr txBox="1"/>
          <p:nvPr/>
        </p:nvSpPr>
        <p:spPr>
          <a:xfrm>
            <a:off x="1528011" y="2819400"/>
            <a:ext cx="6705600" cy="1231106"/>
          </a:xfrm>
          <a:prstGeom prst="rect">
            <a:avLst/>
          </a:prstGeom>
          <a:noFill/>
        </p:spPr>
        <p:txBody>
          <a:bodyPr wrap="square" rtlCol="0">
            <a:spAutoFit/>
          </a:bodyPr>
          <a:lstStyle/>
          <a:p>
            <a:r>
              <a:rPr lang="en-US" sz="2000" b="1" dirty="0" smtClean="0"/>
              <a:t>Samples of fibroblast from 62 individual, same site</a:t>
            </a:r>
            <a:endParaRPr lang="en-US" sz="2000" b="1" i="1" dirty="0" smtClean="0"/>
          </a:p>
          <a:p>
            <a:pPr marL="742950" lvl="1" indent="-285750">
              <a:lnSpc>
                <a:spcPct val="150000"/>
              </a:lnSpc>
              <a:buFont typeface="Arial" panose="020B0604020202020204" pitchFamily="34" charset="0"/>
              <a:buChar char="•"/>
            </a:pPr>
            <a:endParaRPr lang="en-US" sz="2400" b="1" i="1" dirty="0" smtClean="0"/>
          </a:p>
          <a:p>
            <a:endParaRPr lang="en-US" b="1" dirty="0"/>
          </a:p>
        </p:txBody>
      </p:sp>
      <p:sp>
        <p:nvSpPr>
          <p:cNvPr id="9" name="TextBox 6"/>
          <p:cNvSpPr txBox="1"/>
          <p:nvPr/>
        </p:nvSpPr>
        <p:spPr>
          <a:xfrm>
            <a:off x="152400" y="762000"/>
            <a:ext cx="2438400" cy="1846659"/>
          </a:xfrm>
          <a:prstGeom prst="rect">
            <a:avLst/>
          </a:prstGeom>
          <a:noFill/>
        </p:spPr>
        <p:txBody>
          <a:bodyPr wrap="square" rtlCol="0">
            <a:spAutoFit/>
          </a:bodyPr>
          <a:lstStyle/>
          <a:p>
            <a:r>
              <a:rPr lang="en-US" sz="2000" b="1" dirty="0" smtClean="0">
                <a:solidFill>
                  <a:schemeClr val="accent6">
                    <a:lumMod val="75000"/>
                  </a:schemeClr>
                </a:solidFill>
                <a:latin typeface="Book Antiqua" panose="02040602050305030304" pitchFamily="18" charset="0"/>
              </a:rPr>
              <a:t>900,000 SNP</a:t>
            </a:r>
          </a:p>
          <a:p>
            <a:r>
              <a:rPr lang="en-US" sz="2000" b="1" dirty="0" smtClean="0">
                <a:solidFill>
                  <a:schemeClr val="accent6">
                    <a:lumMod val="75000"/>
                  </a:schemeClr>
                </a:solidFill>
                <a:latin typeface="Book Antiqua" panose="02040602050305030304" pitchFamily="18" charset="0"/>
              </a:rPr>
              <a:t>Autosomes</a:t>
            </a:r>
          </a:p>
          <a:p>
            <a:r>
              <a:rPr lang="en-US" sz="2000" b="1" dirty="0" smtClean="0">
                <a:solidFill>
                  <a:schemeClr val="accent6">
                    <a:lumMod val="75000"/>
                  </a:schemeClr>
                </a:solidFill>
                <a:latin typeface="Book Antiqua" panose="02040602050305030304" pitchFamily="18" charset="0"/>
              </a:rPr>
              <a:t>Intergenic regions</a:t>
            </a:r>
          </a:p>
          <a:p>
            <a:pPr marL="742950" lvl="1" indent="-285750">
              <a:lnSpc>
                <a:spcPct val="150000"/>
              </a:lnSpc>
              <a:buFont typeface="Arial" panose="020B0604020202020204" pitchFamily="34" charset="0"/>
              <a:buChar char="•"/>
            </a:pPr>
            <a:endParaRPr lang="en-US" sz="2400" b="1" i="1" dirty="0" smtClean="0"/>
          </a:p>
          <a:p>
            <a:endParaRPr lang="en-US" b="1" dirty="0"/>
          </a:p>
        </p:txBody>
      </p:sp>
      <p:sp>
        <p:nvSpPr>
          <p:cNvPr id="10" name="TextBox 6"/>
          <p:cNvSpPr txBox="1"/>
          <p:nvPr/>
        </p:nvSpPr>
        <p:spPr>
          <a:xfrm>
            <a:off x="4267200" y="743149"/>
            <a:ext cx="4419600" cy="1292662"/>
          </a:xfrm>
          <a:prstGeom prst="rect">
            <a:avLst/>
          </a:prstGeom>
          <a:noFill/>
        </p:spPr>
        <p:txBody>
          <a:bodyPr wrap="square" rtlCol="0">
            <a:spAutoFit/>
          </a:bodyPr>
          <a:lstStyle/>
          <a:p>
            <a:r>
              <a:rPr lang="en-US" sz="2000" b="1" dirty="0" smtClean="0">
                <a:solidFill>
                  <a:srgbClr val="FF0000"/>
                </a:solidFill>
                <a:latin typeface="Book Antiqua" panose="02040602050305030304" pitchFamily="18" charset="0"/>
              </a:rPr>
              <a:t>22,916 probes           16,952 genes</a:t>
            </a:r>
            <a:endParaRPr lang="en-US" sz="2000" b="1" dirty="0">
              <a:solidFill>
                <a:srgbClr val="FF0000"/>
              </a:solidFill>
              <a:latin typeface="Book Antiqua" panose="02040602050305030304" pitchFamily="18" charset="0"/>
            </a:endParaRPr>
          </a:p>
          <a:p>
            <a:endParaRPr lang="en-US" sz="2000" b="1" i="1" dirty="0">
              <a:solidFill>
                <a:srgbClr val="FF0000"/>
              </a:solidFill>
              <a:latin typeface="Book Antiqua" panose="02040602050305030304" pitchFamily="18" charset="0"/>
            </a:endParaRPr>
          </a:p>
          <a:p>
            <a:r>
              <a:rPr lang="en-US" sz="2000" b="1" dirty="0" smtClean="0">
                <a:solidFill>
                  <a:srgbClr val="FF0000"/>
                </a:solidFill>
                <a:latin typeface="Book Antiqua" panose="02040602050305030304" pitchFamily="18" charset="0"/>
              </a:rPr>
              <a:t>Illumina HumanRef8 microarray</a:t>
            </a:r>
            <a:endParaRPr lang="en-US" sz="2400" b="1" dirty="0" smtClean="0">
              <a:solidFill>
                <a:srgbClr val="FF0000"/>
              </a:solidFill>
              <a:latin typeface="Book Antiqua" panose="02040602050305030304" pitchFamily="18" charset="0"/>
            </a:endParaRPr>
          </a:p>
          <a:p>
            <a:endParaRPr lang="en-US" b="1" dirty="0">
              <a:solidFill>
                <a:schemeClr val="accent6">
                  <a:lumMod val="75000"/>
                </a:schemeClr>
              </a:solidFill>
            </a:endParaRPr>
          </a:p>
        </p:txBody>
      </p:sp>
      <p:sp>
        <p:nvSpPr>
          <p:cNvPr id="11" name="TextBox 6"/>
          <p:cNvSpPr txBox="1"/>
          <p:nvPr/>
        </p:nvSpPr>
        <p:spPr>
          <a:xfrm>
            <a:off x="1828800" y="4557097"/>
            <a:ext cx="4876800" cy="984885"/>
          </a:xfrm>
          <a:prstGeom prst="rect">
            <a:avLst/>
          </a:prstGeom>
          <a:noFill/>
        </p:spPr>
        <p:txBody>
          <a:bodyPr wrap="square" rtlCol="0">
            <a:spAutoFit/>
          </a:bodyPr>
          <a:lstStyle/>
          <a:p>
            <a:r>
              <a:rPr lang="en-US" sz="2000" b="1" dirty="0" smtClean="0">
                <a:solidFill>
                  <a:srgbClr val="00B050"/>
                </a:solidFill>
                <a:latin typeface="Book Antiqua" panose="02040602050305030304" pitchFamily="18" charset="0"/>
              </a:rPr>
              <a:t>485,000 </a:t>
            </a:r>
            <a:r>
              <a:rPr lang="en-US" sz="2000" b="1" dirty="0" err="1" smtClean="0">
                <a:solidFill>
                  <a:srgbClr val="00B050"/>
                </a:solidFill>
                <a:latin typeface="Book Antiqua" panose="02040602050305030304" pitchFamily="18" charset="0"/>
              </a:rPr>
              <a:t>CpG</a:t>
            </a:r>
            <a:r>
              <a:rPr lang="en-US" sz="2000" b="1" dirty="0" smtClean="0">
                <a:solidFill>
                  <a:srgbClr val="00B050"/>
                </a:solidFill>
                <a:latin typeface="Book Antiqua" panose="02040602050305030304" pitchFamily="18" charset="0"/>
              </a:rPr>
              <a:t> sites           type 1 &amp;2 probes</a:t>
            </a:r>
            <a:endParaRPr lang="en-US" sz="2000" b="1" i="1" dirty="0">
              <a:solidFill>
                <a:srgbClr val="00B050"/>
              </a:solidFill>
              <a:latin typeface="Book Antiqua" panose="02040602050305030304" pitchFamily="18" charset="0"/>
            </a:endParaRPr>
          </a:p>
          <a:p>
            <a:r>
              <a:rPr lang="en-US" sz="2000" b="1" dirty="0" smtClean="0">
                <a:solidFill>
                  <a:srgbClr val="00B050"/>
                </a:solidFill>
                <a:latin typeface="Book Antiqua" panose="02040602050305030304" pitchFamily="18" charset="0"/>
              </a:rPr>
              <a:t>Illumina 450K microarray</a:t>
            </a:r>
            <a:endParaRPr lang="en-US" sz="2400" b="1" dirty="0" smtClean="0">
              <a:solidFill>
                <a:srgbClr val="00B050"/>
              </a:solidFill>
              <a:latin typeface="Book Antiqua" panose="02040602050305030304" pitchFamily="18" charset="0"/>
            </a:endParaRPr>
          </a:p>
          <a:p>
            <a:endParaRPr lang="en-US" b="1" dirty="0"/>
          </a:p>
        </p:txBody>
      </p:sp>
      <p:cxnSp>
        <p:nvCxnSpPr>
          <p:cNvPr id="13" name="Conector recto de flecha 12"/>
          <p:cNvCxnSpPr/>
          <p:nvPr/>
        </p:nvCxnSpPr>
        <p:spPr>
          <a:xfrm flipH="1" flipV="1">
            <a:off x="1905000" y="1984931"/>
            <a:ext cx="762000" cy="75826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5462337" y="1850390"/>
            <a:ext cx="862263" cy="959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a:off x="4267200" y="3434953"/>
            <a:ext cx="0" cy="9548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6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2</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spc="-70" dirty="0">
                <a:solidFill>
                  <a:srgbClr val="231F20"/>
                </a:solidFill>
                <a:latin typeface="Calibri"/>
                <a:cs typeface="Calibri"/>
              </a:rPr>
              <a:t>DN</a:t>
            </a:r>
            <a:r>
              <a:rPr sz="2400" spc="-30" dirty="0">
                <a:solidFill>
                  <a:srgbClr val="231F20"/>
                </a:solidFill>
                <a:latin typeface="Calibri"/>
                <a:cs typeface="Calibri"/>
              </a:rPr>
              <a:t>A</a:t>
            </a:r>
            <a:r>
              <a:rPr sz="2400" spc="40" dirty="0">
                <a:solidFill>
                  <a:srgbClr val="231F20"/>
                </a:solidFill>
                <a:latin typeface="Calibri"/>
                <a:cs typeface="Calibri"/>
              </a:rPr>
              <a:t> </a:t>
            </a:r>
            <a:r>
              <a:rPr sz="2400" spc="-90" dirty="0">
                <a:solidFill>
                  <a:srgbClr val="231F20"/>
                </a:solidFill>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spc="-40" dirty="0">
                <a:solidFill>
                  <a:srgbClr val="231F20"/>
                </a:solidFill>
                <a:latin typeface="Calibri"/>
                <a:cs typeface="Calibri"/>
              </a:rPr>
              <a:t>e</a:t>
            </a:r>
            <a:r>
              <a:rPr sz="2400" spc="-15" dirty="0">
                <a:solidFill>
                  <a:srgbClr val="231F20"/>
                </a:solidFill>
                <a:latin typeface="Calibri"/>
                <a:cs typeface="Calibri"/>
              </a:rPr>
              <a:t>xpressio</a:t>
            </a:r>
            <a:r>
              <a:rPr sz="2400" spc="-40" dirty="0">
                <a:solidFill>
                  <a:srgbClr val="231F20"/>
                </a:solidFill>
                <a:latin typeface="Calibri"/>
                <a:cs typeface="Calibri"/>
              </a:rPr>
              <a:t>n</a:t>
            </a:r>
            <a:r>
              <a:rPr sz="2400" spc="90" dirty="0">
                <a:solidFill>
                  <a:srgbClr val="231F20"/>
                </a:solidFill>
                <a:latin typeface="Calibri"/>
                <a:cs typeface="Calibri"/>
              </a:rPr>
              <a:t> </a:t>
            </a:r>
            <a:r>
              <a:rPr sz="2400" spc="-15" dirty="0">
                <a:solidFill>
                  <a:srgbClr val="231F20"/>
                </a:solidFill>
                <a:latin typeface="Calibri"/>
                <a:cs typeface="Calibri"/>
              </a:rPr>
              <a:t>inter-individua</a:t>
            </a:r>
            <a:r>
              <a:rPr sz="2400" spc="-20" dirty="0">
                <a:solidFill>
                  <a:srgbClr val="231F20"/>
                </a:solidFill>
                <a:latin typeface="Calibri"/>
                <a:cs typeface="Calibri"/>
              </a:rPr>
              <a:t>l</a:t>
            </a:r>
            <a:r>
              <a:rPr sz="2400" spc="90" dirty="0">
                <a:solidFill>
                  <a:srgbClr val="231F20"/>
                </a:solidFill>
                <a:latin typeface="Calibri"/>
                <a:cs typeface="Calibri"/>
              </a:rPr>
              <a:t> </a:t>
            </a:r>
            <a:r>
              <a:rPr sz="2400" spc="-35" dirty="0">
                <a:solidFill>
                  <a:srgbClr val="231F20"/>
                </a:solidFill>
                <a:latin typeface="Calibri"/>
                <a:cs typeface="Calibri"/>
              </a:rPr>
              <a:t>variatio</a:t>
            </a:r>
            <a:r>
              <a:rPr sz="2400" spc="-65" dirty="0">
                <a:solidFill>
                  <a:srgbClr val="231F20"/>
                </a:solidFill>
                <a:latin typeface="Calibri"/>
                <a:cs typeface="Calibri"/>
              </a:rPr>
              <a:t>n</a:t>
            </a:r>
            <a:r>
              <a:rPr sz="2400" spc="85" dirty="0">
                <a:solidFill>
                  <a:srgbClr val="231F2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spTree>
    <p:extLst>
      <p:ext uri="{BB962C8B-B14F-4D97-AF65-F5344CB8AC3E}">
        <p14:creationId xmlns:p14="http://schemas.microsoft.com/office/powerpoint/2010/main" val="2990239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20</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4572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Results</a:t>
            </a:r>
            <a:endParaRPr lang="en-US" sz="4000" b="1" dirty="0">
              <a:solidFill>
                <a:srgbClr val="002060"/>
              </a:solidFill>
              <a:latin typeface="Book Antiqua" panose="02040602050305030304" pitchFamily="18" charset="0"/>
            </a:endParaRPr>
          </a:p>
        </p:txBody>
      </p:sp>
      <p:sp>
        <p:nvSpPr>
          <p:cNvPr id="9" name="TextBox 8"/>
          <p:cNvSpPr txBox="1"/>
          <p:nvPr/>
        </p:nvSpPr>
        <p:spPr>
          <a:xfrm>
            <a:off x="2743200" y="903476"/>
            <a:ext cx="25908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Methylome</a:t>
            </a:r>
            <a:endParaRPr lang="en-US" sz="2800" dirty="0">
              <a:solidFill>
                <a:srgbClr val="002060"/>
              </a:solidFill>
              <a:latin typeface="Book Antiqua" panose="02040602050305030304" pitchFamily="18" charset="0"/>
            </a:endParaRPr>
          </a:p>
        </p:txBody>
      </p:sp>
      <p:sp>
        <p:nvSpPr>
          <p:cNvPr id="10" name="TextBox 9"/>
          <p:cNvSpPr txBox="1"/>
          <p:nvPr/>
        </p:nvSpPr>
        <p:spPr>
          <a:xfrm>
            <a:off x="2699656" y="3177316"/>
            <a:ext cx="3080658" cy="523220"/>
          </a:xfrm>
          <a:prstGeom prst="rect">
            <a:avLst/>
          </a:prstGeom>
          <a:noFill/>
        </p:spPr>
        <p:txBody>
          <a:bodyPr wrap="square" rtlCol="0">
            <a:spAutoFit/>
          </a:bodyPr>
          <a:lstStyle/>
          <a:p>
            <a:r>
              <a:rPr lang="en-US" sz="2800" dirty="0" smtClean="0">
                <a:solidFill>
                  <a:srgbClr val="002060"/>
                </a:solidFill>
                <a:latin typeface="Book Antiqua" panose="02040602050305030304" pitchFamily="18" charset="0"/>
              </a:rPr>
              <a:t>Genome</a:t>
            </a:r>
            <a:endParaRPr lang="en-US" sz="2800" dirty="0">
              <a:solidFill>
                <a:srgbClr val="002060"/>
              </a:solidFill>
              <a:latin typeface="Book Antiqua" panose="02040602050305030304" pitchFamily="18" charset="0"/>
            </a:endParaRPr>
          </a:p>
        </p:txBody>
      </p:sp>
      <p:sp>
        <p:nvSpPr>
          <p:cNvPr id="11" name="TextBox 10"/>
          <p:cNvSpPr txBox="1"/>
          <p:nvPr/>
        </p:nvSpPr>
        <p:spPr>
          <a:xfrm>
            <a:off x="2743200" y="5181600"/>
            <a:ext cx="2590800" cy="523220"/>
          </a:xfrm>
          <a:prstGeom prst="rect">
            <a:avLst/>
          </a:prstGeom>
          <a:noFill/>
        </p:spPr>
        <p:txBody>
          <a:bodyPr wrap="square" rtlCol="0">
            <a:spAutoFit/>
          </a:bodyPr>
          <a:lstStyle/>
          <a:p>
            <a:r>
              <a:rPr lang="en-US" sz="2800" dirty="0" smtClean="0">
                <a:solidFill>
                  <a:srgbClr val="002060"/>
                </a:solidFill>
                <a:latin typeface="Book Antiqua" panose="02040602050305030304" pitchFamily="18" charset="0"/>
              </a:rPr>
              <a:t>Transcriptome</a:t>
            </a:r>
            <a:endParaRPr lang="en-US" sz="2800" dirty="0">
              <a:solidFill>
                <a:srgbClr val="002060"/>
              </a:solidFill>
              <a:latin typeface="Book Antiqua" panose="02040602050305030304" pitchFamily="18" charset="0"/>
            </a:endParaRPr>
          </a:p>
        </p:txBody>
      </p:sp>
      <p:sp>
        <p:nvSpPr>
          <p:cNvPr id="12" name="TextBox 11"/>
          <p:cNvSpPr txBox="1"/>
          <p:nvPr/>
        </p:nvSpPr>
        <p:spPr>
          <a:xfrm>
            <a:off x="5334000" y="2230160"/>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mGWAS</a:t>
            </a:r>
            <a:endParaRPr lang="en-US" sz="2800" dirty="0">
              <a:solidFill>
                <a:srgbClr val="002060"/>
              </a:solidFill>
              <a:latin typeface="Book Antiqua" panose="02040602050305030304" pitchFamily="18" charset="0"/>
            </a:endParaRPr>
          </a:p>
        </p:txBody>
      </p:sp>
      <p:cxnSp>
        <p:nvCxnSpPr>
          <p:cNvPr id="14" name="Straight Arrow Connector 13"/>
          <p:cNvCxnSpPr>
            <a:endCxn id="20" idx="0"/>
          </p:cNvCxnSpPr>
          <p:nvPr/>
        </p:nvCxnSpPr>
        <p:spPr>
          <a:xfrm flipH="1">
            <a:off x="1540329" y="1295400"/>
            <a:ext cx="1159327" cy="184916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40329" y="3776990"/>
            <a:ext cx="1170213" cy="155701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40728" y="1295400"/>
            <a:ext cx="440872" cy="1003236"/>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144560"/>
            <a:ext cx="3080658"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Corr</a:t>
            </a:r>
            <a:r>
              <a:rPr lang="en-US" sz="2800" dirty="0" smtClean="0">
                <a:solidFill>
                  <a:srgbClr val="002060"/>
                </a:solidFill>
                <a:latin typeface="Book Antiqua" panose="02040602050305030304" pitchFamily="18" charset="0"/>
              </a:rPr>
              <a:t>(</a:t>
            </a:r>
            <a:r>
              <a:rPr lang="en-US" sz="2800" dirty="0" err="1" smtClean="0">
                <a:solidFill>
                  <a:srgbClr val="002060"/>
                </a:solidFill>
                <a:latin typeface="Book Antiqua" panose="02040602050305030304" pitchFamily="18" charset="0"/>
              </a:rPr>
              <a:t>Meth,GE</a:t>
            </a:r>
            <a:r>
              <a:rPr lang="en-US" sz="2800" dirty="0" smtClean="0">
                <a:solidFill>
                  <a:srgbClr val="002060"/>
                </a:solidFill>
                <a:latin typeface="Book Antiqua" panose="02040602050305030304" pitchFamily="18" charset="0"/>
              </a:rPr>
              <a:t>)</a:t>
            </a:r>
            <a:endParaRPr lang="en-US" sz="2800" dirty="0">
              <a:solidFill>
                <a:srgbClr val="002060"/>
              </a:solidFill>
              <a:latin typeface="Book Antiqua" panose="02040602050305030304" pitchFamily="18" charset="0"/>
            </a:endParaRPr>
          </a:p>
        </p:txBody>
      </p:sp>
      <p:cxnSp>
        <p:nvCxnSpPr>
          <p:cNvPr id="22" name="Straight Arrow Connector 21"/>
          <p:cNvCxnSpPr/>
          <p:nvPr/>
        </p:nvCxnSpPr>
        <p:spPr>
          <a:xfrm flipV="1">
            <a:off x="4381500" y="2560247"/>
            <a:ext cx="723900" cy="62926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34000" y="4353580"/>
            <a:ext cx="2743200" cy="523220"/>
          </a:xfrm>
          <a:prstGeom prst="rect">
            <a:avLst/>
          </a:prstGeom>
          <a:noFill/>
        </p:spPr>
        <p:txBody>
          <a:bodyPr wrap="square" rtlCol="0">
            <a:spAutoFit/>
          </a:bodyPr>
          <a:lstStyle/>
          <a:p>
            <a:r>
              <a:rPr lang="en-US" sz="2800" dirty="0" err="1">
                <a:solidFill>
                  <a:srgbClr val="002060"/>
                </a:solidFill>
                <a:latin typeface="Book Antiqua" panose="02040602050305030304" pitchFamily="18" charset="0"/>
              </a:rPr>
              <a:t>e</a:t>
            </a:r>
            <a:r>
              <a:rPr lang="en-US" sz="2800" dirty="0" err="1" smtClean="0">
                <a:solidFill>
                  <a:srgbClr val="002060"/>
                </a:solidFill>
                <a:latin typeface="Book Antiqua" panose="02040602050305030304" pitchFamily="18" charset="0"/>
              </a:rPr>
              <a:t>GWAS</a:t>
            </a:r>
            <a:endParaRPr lang="en-US" sz="2800" dirty="0">
              <a:solidFill>
                <a:srgbClr val="002060"/>
              </a:solidFill>
              <a:latin typeface="Book Antiqua" panose="02040602050305030304" pitchFamily="18" charset="0"/>
            </a:endParaRPr>
          </a:p>
        </p:txBody>
      </p:sp>
      <p:cxnSp>
        <p:nvCxnSpPr>
          <p:cNvPr id="25" name="Straight Arrow Connector 24"/>
          <p:cNvCxnSpPr/>
          <p:nvPr/>
        </p:nvCxnSpPr>
        <p:spPr>
          <a:xfrm>
            <a:off x="4381500" y="3776990"/>
            <a:ext cx="949778" cy="57659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230585" y="4876800"/>
            <a:ext cx="201386" cy="566411"/>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58000" y="3189516"/>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meGWAS</a:t>
            </a:r>
            <a:endParaRPr lang="en-US" sz="2800" dirty="0">
              <a:solidFill>
                <a:srgbClr val="002060"/>
              </a:solidFill>
              <a:latin typeface="Book Antiqua" panose="02040602050305030304" pitchFamily="18" charset="0"/>
            </a:endParaRPr>
          </a:p>
        </p:txBody>
      </p:sp>
      <p:cxnSp>
        <p:nvCxnSpPr>
          <p:cNvPr id="46" name="Straight Arrow Connector 45"/>
          <p:cNvCxnSpPr/>
          <p:nvPr/>
        </p:nvCxnSpPr>
        <p:spPr>
          <a:xfrm>
            <a:off x="6992711" y="2645584"/>
            <a:ext cx="609600" cy="58431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22622" y="3776990"/>
            <a:ext cx="779689" cy="806425"/>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743200" y="902808"/>
            <a:ext cx="2590800"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Methylome</a:t>
            </a:r>
            <a:endParaRPr lang="en-US" sz="2800" dirty="0">
              <a:solidFill>
                <a:srgbClr val="FF0000"/>
              </a:solidFill>
              <a:latin typeface="Book Antiqua" panose="02040602050305030304" pitchFamily="18" charset="0"/>
            </a:endParaRPr>
          </a:p>
        </p:txBody>
      </p:sp>
    </p:spTree>
    <p:extLst>
      <p:ext uri="{BB962C8B-B14F-4D97-AF65-F5344CB8AC3E}">
        <p14:creationId xmlns:p14="http://schemas.microsoft.com/office/powerpoint/2010/main" val="42372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1" grpId="0"/>
      <p:bldP spid="12" grpId="0"/>
      <p:bldP spid="20" grpId="0"/>
      <p:bldP spid="24" grpId="0"/>
      <p:bldP spid="41"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348AE-2AC5-4D14-9AE7-C99DD6064738}"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21</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1605983"/>
            <a:ext cx="6259513"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1206" y="1896495"/>
            <a:ext cx="2972594"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86000" y="4286496"/>
            <a:ext cx="1752600" cy="276999"/>
          </a:xfrm>
          <a:prstGeom prst="rect">
            <a:avLst/>
          </a:prstGeom>
          <a:noFill/>
          <a:ln>
            <a:solidFill>
              <a:schemeClr val="bg1"/>
            </a:solidFill>
          </a:ln>
        </p:spPr>
        <p:txBody>
          <a:bodyPr wrap="square" rtlCol="0">
            <a:spAutoFit/>
          </a:bodyPr>
          <a:lstStyle/>
          <a:p>
            <a:r>
              <a:rPr lang="en-US" sz="1200" dirty="0" smtClean="0"/>
              <a:t>“methylation intensity”</a:t>
            </a:r>
            <a:endParaRPr lang="en-US" sz="1200" dirty="0"/>
          </a:p>
        </p:txBody>
      </p:sp>
      <p:cxnSp>
        <p:nvCxnSpPr>
          <p:cNvPr id="7" name="Straight Arrow Connector 6"/>
          <p:cNvCxnSpPr/>
          <p:nvPr/>
        </p:nvCxnSpPr>
        <p:spPr>
          <a:xfrm>
            <a:off x="1752600" y="4563495"/>
            <a:ext cx="25908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81200" y="905895"/>
            <a:ext cx="2290011" cy="461665"/>
          </a:xfrm>
          <a:prstGeom prst="rect">
            <a:avLst/>
          </a:prstGeom>
          <a:noFill/>
          <a:ln>
            <a:solidFill>
              <a:schemeClr val="bg1"/>
            </a:solidFill>
          </a:ln>
        </p:spPr>
        <p:txBody>
          <a:bodyPr wrap="square" rtlCol="0">
            <a:spAutoFit/>
          </a:bodyPr>
          <a:lstStyle/>
          <a:p>
            <a:r>
              <a:rPr lang="en-US" sz="1200" dirty="0" smtClean="0"/>
              <a:t>Type 1:  Probes concentrated around genes</a:t>
            </a:r>
            <a:endParaRPr lang="en-US" sz="1200" dirty="0"/>
          </a:p>
        </p:txBody>
      </p:sp>
      <p:sp>
        <p:nvSpPr>
          <p:cNvPr id="13" name="TextBox 12"/>
          <p:cNvSpPr txBox="1"/>
          <p:nvPr/>
        </p:nvSpPr>
        <p:spPr>
          <a:xfrm>
            <a:off x="4953000" y="905895"/>
            <a:ext cx="2290011" cy="461665"/>
          </a:xfrm>
          <a:prstGeom prst="rect">
            <a:avLst/>
          </a:prstGeom>
          <a:noFill/>
          <a:ln>
            <a:solidFill>
              <a:schemeClr val="bg1"/>
            </a:solidFill>
          </a:ln>
        </p:spPr>
        <p:txBody>
          <a:bodyPr wrap="square" rtlCol="0">
            <a:spAutoFit/>
          </a:bodyPr>
          <a:lstStyle/>
          <a:p>
            <a:r>
              <a:rPr lang="en-US" sz="1200" dirty="0" smtClean="0"/>
              <a:t>Type 2:  Probes more dispersed around the genome</a:t>
            </a:r>
            <a:endParaRPr lang="en-US" sz="1200" dirty="0"/>
          </a:p>
        </p:txBody>
      </p:sp>
      <p:sp>
        <p:nvSpPr>
          <p:cNvPr id="10" name="Footer Placeholder 9"/>
          <p:cNvSpPr>
            <a:spLocks noGrp="1"/>
          </p:cNvSpPr>
          <p:nvPr>
            <p:ph type="ftr" sz="quarter" idx="11"/>
          </p:nvPr>
        </p:nvSpPr>
        <p:spPr/>
        <p:txBody>
          <a:bodyPr/>
          <a:lstStyle/>
          <a:p>
            <a:r>
              <a:rPr lang="en-US" smtClean="0"/>
              <a:t>Quant Gen Lab meeting presentations - Agustin Gonzalez Reymundez</a:t>
            </a:r>
            <a:endParaRPr lang="en-US"/>
          </a:p>
        </p:txBody>
      </p:sp>
      <p:sp>
        <p:nvSpPr>
          <p:cNvPr id="8" name="Right Brace 7"/>
          <p:cNvSpPr/>
          <p:nvPr/>
        </p:nvSpPr>
        <p:spPr>
          <a:xfrm rot="16200000">
            <a:off x="2933699" y="334394"/>
            <a:ext cx="411958" cy="2407444"/>
          </a:xfrm>
          <a:prstGeom prst="rightBrace">
            <a:avLst>
              <a:gd name="adj1" fmla="val 8333"/>
              <a:gd name="adj2" fmla="val 4957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rot="16200000">
            <a:off x="5905499" y="334394"/>
            <a:ext cx="411958" cy="2407444"/>
          </a:xfrm>
          <a:prstGeom prst="rightBrace">
            <a:avLst>
              <a:gd name="adj1" fmla="val 8333"/>
              <a:gd name="adj2" fmla="val 4957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987979" y="4944495"/>
            <a:ext cx="671298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err="1" smtClean="0">
                <a:solidFill>
                  <a:srgbClr val="002060"/>
                </a:solidFill>
                <a:latin typeface="Book Antiqua" panose="02040602050305030304" pitchFamily="18" charset="0"/>
              </a:rPr>
              <a:t>Hypomethylation</a:t>
            </a:r>
            <a:r>
              <a:rPr lang="en-US" b="1" dirty="0" smtClean="0">
                <a:solidFill>
                  <a:srgbClr val="002060"/>
                </a:solidFill>
                <a:latin typeface="Book Antiqua" panose="02040602050305030304" pitchFamily="18" charset="0"/>
              </a:rPr>
              <a:t> is more likely to occur </a:t>
            </a:r>
          </a:p>
          <a:p>
            <a:pPr marL="800100" lvl="1"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in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islands</a:t>
            </a:r>
            <a:endParaRPr lang="en-US" b="1" dirty="0">
              <a:solidFill>
                <a:srgbClr val="002060"/>
              </a:solidFill>
              <a:latin typeface="Book Antiqua" panose="02040602050305030304" pitchFamily="18" charset="0"/>
            </a:endParaRPr>
          </a:p>
        </p:txBody>
      </p:sp>
      <p:sp>
        <p:nvSpPr>
          <p:cNvPr id="15" name="TextBox 14"/>
          <p:cNvSpPr txBox="1"/>
          <p:nvPr/>
        </p:nvSpPr>
        <p:spPr>
          <a:xfrm>
            <a:off x="228600" y="253425"/>
            <a:ext cx="8991600" cy="461665"/>
          </a:xfrm>
          <a:prstGeom prst="rect">
            <a:avLst/>
          </a:prstGeom>
          <a:noFill/>
        </p:spPr>
        <p:txBody>
          <a:bodyPr wrap="square" rtlCol="0">
            <a:spAutoFit/>
          </a:bodyPr>
          <a:lstStyle/>
          <a:p>
            <a:r>
              <a:rPr lang="en-US" sz="2400" b="1" dirty="0" smtClean="0">
                <a:solidFill>
                  <a:srgbClr val="002060"/>
                </a:solidFill>
                <a:latin typeface="Book Antiqua" panose="02040602050305030304" pitchFamily="18" charset="0"/>
              </a:rPr>
              <a:t>Distribution of Methylation Values (</a:t>
            </a:r>
            <a:r>
              <a:rPr lang="en-US" sz="2400" b="1" dirty="0" err="1" smtClean="0">
                <a:solidFill>
                  <a:srgbClr val="002060"/>
                </a:solidFill>
                <a:latin typeface="Book Antiqua" panose="02040602050305030304" pitchFamily="18" charset="0"/>
              </a:rPr>
              <a:t>CpG</a:t>
            </a:r>
            <a:r>
              <a:rPr lang="en-US" sz="2400" b="1" dirty="0" smtClean="0">
                <a:solidFill>
                  <a:srgbClr val="002060"/>
                </a:solidFill>
                <a:latin typeface="Book Antiqua" panose="02040602050305030304" pitchFamily="18" charset="0"/>
              </a:rPr>
              <a:t> islands and TSS’s)</a:t>
            </a:r>
            <a:endParaRPr lang="en-US" sz="2400" b="1" dirty="0">
              <a:solidFill>
                <a:srgbClr val="002060"/>
              </a:solidFill>
              <a:latin typeface="Book Antiqua" panose="02040602050305030304" pitchFamily="18" charset="0"/>
            </a:endParaRPr>
          </a:p>
        </p:txBody>
      </p:sp>
      <p:sp>
        <p:nvSpPr>
          <p:cNvPr id="17" name="Rectangle 13"/>
          <p:cNvSpPr/>
          <p:nvPr/>
        </p:nvSpPr>
        <p:spPr>
          <a:xfrm>
            <a:off x="1447800" y="5740569"/>
            <a:ext cx="6712984"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in gene promoters</a:t>
            </a:r>
            <a:endParaRPr lang="en-US"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99082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3" grpId="0" animBg="1"/>
      <p:bldP spid="8" grpId="0" animBg="1"/>
      <p:bldP spid="12" grpId="0" animBg="1"/>
      <p:bldP spid="14"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DD1B9-0DB6-461F-BA0D-BA14C7230446}"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22</a:t>
            </a:fld>
            <a:endParaRPr lang="en-US"/>
          </a:p>
        </p:txBody>
      </p:sp>
      <p:pic>
        <p:nvPicPr>
          <p:cNvPr id="2100"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3975" y="1270950"/>
            <a:ext cx="6905625" cy="2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9"/>
          <p:cNvSpPr/>
          <p:nvPr/>
        </p:nvSpPr>
        <p:spPr>
          <a:xfrm>
            <a:off x="1638262" y="3530025"/>
            <a:ext cx="5867400" cy="584775"/>
          </a:xfrm>
          <a:prstGeom prst="rect">
            <a:avLst/>
          </a:prstGeom>
        </p:spPr>
        <p:txBody>
          <a:bodyPr wrap="square">
            <a:spAutoFit/>
          </a:bodyPr>
          <a:lstStyle/>
          <a:p>
            <a:pPr algn="just"/>
            <a:r>
              <a:rPr lang="en-US" sz="800" dirty="0"/>
              <a:t>Figure 2 Mean and variance of beta values of </a:t>
            </a:r>
            <a:r>
              <a:rPr lang="en-US" sz="800" dirty="0" err="1"/>
              <a:t>CpG</a:t>
            </a:r>
            <a:r>
              <a:rPr lang="en-US" sz="800" dirty="0"/>
              <a:t> probes associate with several genome marks. Proportion of type II </a:t>
            </a:r>
            <a:r>
              <a:rPr lang="en-US" sz="800" dirty="0" err="1"/>
              <a:t>CpG</a:t>
            </a:r>
            <a:r>
              <a:rPr lang="en-US" sz="800" dirty="0"/>
              <a:t> probes falling in various types of genomics regions identified by ENCODE, partitioned by (A) </a:t>
            </a:r>
            <a:r>
              <a:rPr lang="en-US" sz="800" dirty="0" err="1"/>
              <a:t>CpG</a:t>
            </a:r>
            <a:r>
              <a:rPr lang="en-US" sz="800" dirty="0"/>
              <a:t> probe mean beta value and (B) percentile of beta value standard deviation (Std. dev.). All data types, except for 28-way conservation, are derived from broad peaks in BJ human foreskin fibroblast cells.</a:t>
            </a:r>
          </a:p>
        </p:txBody>
      </p:sp>
      <p:sp>
        <p:nvSpPr>
          <p:cNvPr id="57" name="Rectangle 56"/>
          <p:cNvSpPr/>
          <p:nvPr/>
        </p:nvSpPr>
        <p:spPr>
          <a:xfrm>
            <a:off x="4343400" y="1524000"/>
            <a:ext cx="297259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V="1">
            <a:off x="2701950" y="1003775"/>
            <a:ext cx="381000" cy="83820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729450" y="1364725"/>
            <a:ext cx="190500" cy="685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082950" y="762000"/>
            <a:ext cx="1336650" cy="246221"/>
          </a:xfrm>
          <a:prstGeom prst="rect">
            <a:avLst/>
          </a:prstGeom>
          <a:noFill/>
          <a:ln w="19050">
            <a:solidFill>
              <a:schemeClr val="accent1"/>
            </a:solidFill>
          </a:ln>
        </p:spPr>
        <p:txBody>
          <a:bodyPr wrap="square" rtlCol="0">
            <a:spAutoFit/>
          </a:bodyPr>
          <a:lstStyle/>
          <a:p>
            <a:pPr algn="ctr"/>
            <a:r>
              <a:rPr lang="en-US" sz="1000" dirty="0" smtClean="0"/>
              <a:t>Active regulatory sites</a:t>
            </a:r>
            <a:endParaRPr lang="en-US" sz="1000" dirty="0"/>
          </a:p>
        </p:txBody>
      </p:sp>
      <p:cxnSp>
        <p:nvCxnSpPr>
          <p:cNvPr id="63" name="Straight Connector 62"/>
          <p:cNvCxnSpPr/>
          <p:nvPr/>
        </p:nvCxnSpPr>
        <p:spPr>
          <a:xfrm flipH="1">
            <a:off x="2729450" y="1422875"/>
            <a:ext cx="176750" cy="116792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1612" y="4267200"/>
            <a:ext cx="1336650" cy="246221"/>
          </a:xfrm>
          <a:prstGeom prst="rect">
            <a:avLst/>
          </a:prstGeom>
          <a:noFill/>
          <a:ln w="19050">
            <a:solidFill>
              <a:schemeClr val="accent1"/>
            </a:solidFill>
          </a:ln>
        </p:spPr>
        <p:txBody>
          <a:bodyPr wrap="square" rtlCol="0">
            <a:spAutoFit/>
          </a:bodyPr>
          <a:lstStyle/>
          <a:p>
            <a:pPr algn="ctr"/>
            <a:r>
              <a:rPr lang="en-US" sz="1000" dirty="0" smtClean="0"/>
              <a:t>Conserved zones</a:t>
            </a:r>
            <a:endParaRPr lang="en-US" sz="1000" dirty="0"/>
          </a:p>
        </p:txBody>
      </p:sp>
      <p:sp>
        <p:nvSpPr>
          <p:cNvPr id="66" name="TextBox 65"/>
          <p:cNvSpPr txBox="1"/>
          <p:nvPr/>
        </p:nvSpPr>
        <p:spPr>
          <a:xfrm>
            <a:off x="1909575" y="5169129"/>
            <a:ext cx="1336650" cy="400110"/>
          </a:xfrm>
          <a:prstGeom prst="rect">
            <a:avLst/>
          </a:prstGeom>
          <a:noFill/>
          <a:ln w="19050">
            <a:solidFill>
              <a:schemeClr val="accent1"/>
            </a:solidFill>
          </a:ln>
        </p:spPr>
        <p:txBody>
          <a:bodyPr wrap="square" rtlCol="0">
            <a:spAutoFit/>
          </a:bodyPr>
          <a:lstStyle/>
          <a:p>
            <a:pPr algn="ctr"/>
            <a:r>
              <a:rPr lang="en-US" sz="1000" dirty="0" smtClean="0"/>
              <a:t>Active intragenic transcription</a:t>
            </a:r>
            <a:endParaRPr lang="en-US" sz="1000" dirty="0"/>
          </a:p>
        </p:txBody>
      </p:sp>
      <p:cxnSp>
        <p:nvCxnSpPr>
          <p:cNvPr id="67" name="Straight Connector 66"/>
          <p:cNvCxnSpPr/>
          <p:nvPr/>
        </p:nvCxnSpPr>
        <p:spPr>
          <a:xfrm flipH="1">
            <a:off x="2881850" y="1422875"/>
            <a:ext cx="24350" cy="14727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1101750" y="2895600"/>
            <a:ext cx="1558950" cy="1295400"/>
          </a:xfrm>
          <a:prstGeom prst="straightConnector1">
            <a:avLst/>
          </a:prstGeom>
          <a:ln w="127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2577900" y="3048000"/>
            <a:ext cx="546300" cy="2057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905000" y="4495800"/>
            <a:ext cx="3048000" cy="176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590800" y="4142601"/>
            <a:ext cx="1752600" cy="276999"/>
          </a:xfrm>
          <a:prstGeom prst="rect">
            <a:avLst/>
          </a:prstGeom>
          <a:noFill/>
          <a:ln>
            <a:solidFill>
              <a:schemeClr val="bg1"/>
            </a:solidFill>
          </a:ln>
        </p:spPr>
        <p:txBody>
          <a:bodyPr wrap="square" rtlCol="0">
            <a:spAutoFit/>
          </a:bodyPr>
          <a:lstStyle/>
          <a:p>
            <a:r>
              <a:rPr lang="en-US" sz="1200" dirty="0" smtClean="0"/>
              <a:t>“methylation intensity”</a:t>
            </a:r>
            <a:endParaRPr lang="en-US" sz="1200" dirty="0"/>
          </a:p>
        </p:txBody>
      </p:sp>
      <p:sp>
        <p:nvSpPr>
          <p:cNvPr id="64" name="Footer Placeholder 63"/>
          <p:cNvSpPr>
            <a:spLocks noGrp="1"/>
          </p:cNvSpPr>
          <p:nvPr>
            <p:ph type="ftr" sz="quarter" idx="11"/>
          </p:nvPr>
        </p:nvSpPr>
        <p:spPr/>
        <p:txBody>
          <a:bodyPr/>
          <a:lstStyle/>
          <a:p>
            <a:r>
              <a:rPr lang="en-US" dirty="0" smtClean="0"/>
              <a:t>Quant Gen Lab meeting presentations - Agustin Gonzalez </a:t>
            </a:r>
            <a:r>
              <a:rPr lang="en-US" dirty="0" err="1" smtClean="0"/>
              <a:t>Reymundez</a:t>
            </a:r>
            <a:endParaRPr lang="en-US" dirty="0"/>
          </a:p>
        </p:txBody>
      </p:sp>
      <p:sp>
        <p:nvSpPr>
          <p:cNvPr id="20" name="Rectangle 19"/>
          <p:cNvSpPr/>
          <p:nvPr/>
        </p:nvSpPr>
        <p:spPr>
          <a:xfrm>
            <a:off x="678416" y="4419600"/>
            <a:ext cx="8160784"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Most of the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sites in regions of active transcription regulatory sites</a:t>
            </a:r>
          </a:p>
        </p:txBody>
      </p:sp>
      <p:sp>
        <p:nvSpPr>
          <p:cNvPr id="21" name="Rectangle 20"/>
          <p:cNvSpPr/>
          <p:nvPr/>
        </p:nvSpPr>
        <p:spPr>
          <a:xfrm>
            <a:off x="685800" y="502027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Conserved domains with almost constant methylation</a:t>
            </a:r>
          </a:p>
        </p:txBody>
      </p:sp>
      <p:sp>
        <p:nvSpPr>
          <p:cNvPr id="22" name="TextBox 21"/>
          <p:cNvSpPr txBox="1"/>
          <p:nvPr/>
        </p:nvSpPr>
        <p:spPr>
          <a:xfrm>
            <a:off x="301612" y="224135"/>
            <a:ext cx="8537588" cy="461665"/>
          </a:xfrm>
          <a:prstGeom prst="rect">
            <a:avLst/>
          </a:prstGeom>
          <a:noFill/>
        </p:spPr>
        <p:txBody>
          <a:bodyPr wrap="square" rtlCol="0">
            <a:spAutoFit/>
          </a:bodyPr>
          <a:lstStyle/>
          <a:p>
            <a:pPr algn="ctr"/>
            <a:r>
              <a:rPr lang="en-US" sz="2400" b="1" dirty="0" smtClean="0">
                <a:solidFill>
                  <a:srgbClr val="002060"/>
                </a:solidFill>
                <a:latin typeface="Book Antiqua" panose="02040602050305030304" pitchFamily="18" charset="0"/>
              </a:rPr>
              <a:t>Distribution of Methylation Values by Genomic Domain</a:t>
            </a:r>
            <a:endParaRPr lang="en-US" sz="2400" b="1" dirty="0">
              <a:solidFill>
                <a:srgbClr val="002060"/>
              </a:solidFill>
              <a:latin typeface="Book Antiqua" panose="02040602050305030304" pitchFamily="18" charset="0"/>
            </a:endParaRPr>
          </a:p>
        </p:txBody>
      </p:sp>
      <p:sp>
        <p:nvSpPr>
          <p:cNvPr id="23" name="Rectangle 20"/>
          <p:cNvSpPr/>
          <p:nvPr/>
        </p:nvSpPr>
        <p:spPr>
          <a:xfrm>
            <a:off x="685800" y="5664369"/>
            <a:ext cx="8196942" cy="465705"/>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err="1">
                <a:solidFill>
                  <a:srgbClr val="002060"/>
                </a:solidFill>
                <a:latin typeface="Book Antiqua" panose="02040602050305030304" pitchFamily="18" charset="0"/>
              </a:rPr>
              <a:t>CpG</a:t>
            </a:r>
            <a:r>
              <a:rPr lang="en-US" b="1" dirty="0">
                <a:solidFill>
                  <a:srgbClr val="002060"/>
                </a:solidFill>
                <a:latin typeface="Book Antiqua" panose="02040602050305030304" pitchFamily="18" charset="0"/>
              </a:rPr>
              <a:t> sites in active intragenic transcription </a:t>
            </a:r>
            <a:r>
              <a:rPr lang="en-US" b="1" dirty="0" err="1">
                <a:solidFill>
                  <a:srgbClr val="002060"/>
                </a:solidFill>
                <a:latin typeface="Book Antiqua" panose="02040602050305030304" pitchFamily="18" charset="0"/>
              </a:rPr>
              <a:t>hypermethylated</a:t>
            </a:r>
            <a:r>
              <a:rPr lang="en-US" b="1" dirty="0">
                <a:solidFill>
                  <a:srgbClr val="002060"/>
                </a:solidFill>
                <a:latin typeface="Book Antiqua" panose="02040602050305030304" pitchFamily="18" charset="0"/>
              </a:rPr>
              <a:t> (?)</a:t>
            </a:r>
          </a:p>
        </p:txBody>
      </p:sp>
    </p:spTree>
    <p:extLst>
      <p:ext uri="{BB962C8B-B14F-4D97-AF65-F5344CB8AC3E}">
        <p14:creationId xmlns:p14="http://schemas.microsoft.com/office/powerpoint/2010/main" val="33989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6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65" grpId="0" animBg="1"/>
      <p:bldP spid="65" grpId="1" animBg="1"/>
      <p:bldP spid="66" grpId="0" animBg="1"/>
      <p:bldP spid="66" grpId="1" animBg="1"/>
      <p:bldP spid="75" grpId="0" animBg="1"/>
      <p:bldP spid="75" grpId="1" animBg="1"/>
      <p:bldP spid="20" grpId="0"/>
      <p:bldP spid="21"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73348D-B4F5-458B-BB4A-9D62B0D1B0D8}"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23</a:t>
            </a:fld>
            <a:endParaRPr lang="en-US"/>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919162"/>
            <a:ext cx="6259513" cy="471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74"/>
          <p:cNvSpPr txBox="1"/>
          <p:nvPr/>
        </p:nvSpPr>
        <p:spPr>
          <a:xfrm rot="16200000">
            <a:off x="1395800" y="2237602"/>
            <a:ext cx="1752600" cy="276999"/>
          </a:xfrm>
          <a:prstGeom prst="rect">
            <a:avLst/>
          </a:prstGeom>
          <a:noFill/>
          <a:ln>
            <a:solidFill>
              <a:schemeClr val="bg1"/>
            </a:solidFill>
          </a:ln>
        </p:spPr>
        <p:txBody>
          <a:bodyPr wrap="square" rtlCol="0">
            <a:spAutoFit/>
          </a:bodyPr>
          <a:lstStyle/>
          <a:p>
            <a:r>
              <a:rPr lang="en-US" sz="1200" dirty="0" smtClean="0"/>
              <a:t>“methylation intensity”</a:t>
            </a:r>
            <a:endParaRPr lang="en-US" sz="1200" dirty="0"/>
          </a:p>
        </p:txBody>
      </p:sp>
      <p:sp>
        <p:nvSpPr>
          <p:cNvPr id="9" name="Rectangle 4"/>
          <p:cNvSpPr/>
          <p:nvPr/>
        </p:nvSpPr>
        <p:spPr>
          <a:xfrm>
            <a:off x="2590800" y="3160776"/>
            <a:ext cx="3810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p:cNvSpPr/>
          <p:nvPr/>
        </p:nvSpPr>
        <p:spPr>
          <a:xfrm>
            <a:off x="2595665" y="2971800"/>
            <a:ext cx="277001" cy="131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ector recto de flecha 10"/>
          <p:cNvCxnSpPr/>
          <p:nvPr/>
        </p:nvCxnSpPr>
        <p:spPr>
          <a:xfrm flipH="1" flipV="1">
            <a:off x="4724400" y="3048000"/>
            <a:ext cx="76200" cy="128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5638800" y="1676400"/>
            <a:ext cx="76200"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73"/>
          <p:cNvCxnSpPr/>
          <p:nvPr/>
        </p:nvCxnSpPr>
        <p:spPr>
          <a:xfrm flipH="1" flipV="1">
            <a:off x="2057400" y="1676399"/>
            <a:ext cx="24200" cy="12954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38200" y="685800"/>
            <a:ext cx="762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4" name="Rectangle 13"/>
          <p:cNvSpPr/>
          <p:nvPr/>
        </p:nvSpPr>
        <p:spPr>
          <a:xfrm>
            <a:off x="685800" y="5029200"/>
            <a:ext cx="7620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5" name="Rectangle 14"/>
          <p:cNvSpPr/>
          <p:nvPr/>
        </p:nvSpPr>
        <p:spPr>
          <a:xfrm rot="16200000">
            <a:off x="-1905000" y="3023802"/>
            <a:ext cx="6248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6" name="Rectangle 15"/>
          <p:cNvSpPr/>
          <p:nvPr/>
        </p:nvSpPr>
        <p:spPr>
          <a:xfrm rot="16200000">
            <a:off x="4571999" y="3124200"/>
            <a:ext cx="6248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8" name="Rectangle 17"/>
          <p:cNvSpPr/>
          <p:nvPr/>
        </p:nvSpPr>
        <p:spPr>
          <a:xfrm>
            <a:off x="685800" y="358140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sites close to the gene TSS are hypo-methylated</a:t>
            </a:r>
          </a:p>
        </p:txBody>
      </p:sp>
      <p:sp>
        <p:nvSpPr>
          <p:cNvPr id="21" name="TextBox 20"/>
          <p:cNvSpPr txBox="1"/>
          <p:nvPr/>
        </p:nvSpPr>
        <p:spPr>
          <a:xfrm>
            <a:off x="301612" y="224135"/>
            <a:ext cx="8537588" cy="461665"/>
          </a:xfrm>
          <a:prstGeom prst="rect">
            <a:avLst/>
          </a:prstGeom>
          <a:noFill/>
        </p:spPr>
        <p:txBody>
          <a:bodyPr wrap="square" rtlCol="0">
            <a:spAutoFit/>
          </a:bodyPr>
          <a:lstStyle/>
          <a:p>
            <a:pPr algn="ctr"/>
            <a:r>
              <a:rPr lang="en-US" sz="2400" b="1" dirty="0" smtClean="0">
                <a:solidFill>
                  <a:srgbClr val="002060"/>
                </a:solidFill>
                <a:latin typeface="Book Antiqua" panose="02040602050305030304" pitchFamily="18" charset="0"/>
              </a:rPr>
              <a:t>Distribution of Methylation Values by Expression Level</a:t>
            </a:r>
            <a:endParaRPr lang="en-US" sz="2400" b="1" dirty="0">
              <a:solidFill>
                <a:srgbClr val="002060"/>
              </a:solidFill>
              <a:latin typeface="Book Antiqua" panose="02040602050305030304" pitchFamily="18" charset="0"/>
            </a:endParaRPr>
          </a:p>
        </p:txBody>
      </p:sp>
      <p:sp>
        <p:nvSpPr>
          <p:cNvPr id="20" name="Rectangle 17"/>
          <p:cNvSpPr/>
          <p:nvPr/>
        </p:nvSpPr>
        <p:spPr>
          <a:xfrm>
            <a:off x="718458" y="411480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err="1" smtClean="0">
                <a:solidFill>
                  <a:srgbClr val="002060"/>
                </a:solidFill>
                <a:latin typeface="Book Antiqua" panose="02040602050305030304" pitchFamily="18" charset="0"/>
              </a:rPr>
              <a:t>Hypomethylation</a:t>
            </a:r>
            <a:r>
              <a:rPr lang="en-US" b="1" dirty="0" smtClean="0">
                <a:solidFill>
                  <a:srgbClr val="002060"/>
                </a:solidFill>
                <a:latin typeface="Book Antiqua" panose="02040602050305030304" pitchFamily="18" charset="0"/>
              </a:rPr>
              <a:t> corresponded with increasing levels of expression</a:t>
            </a:r>
          </a:p>
        </p:txBody>
      </p:sp>
    </p:spTree>
    <p:extLst>
      <p:ext uri="{BB962C8B-B14F-4D97-AF65-F5344CB8AC3E}">
        <p14:creationId xmlns:p14="http://schemas.microsoft.com/office/powerpoint/2010/main" val="93891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24</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4572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Results</a:t>
            </a:r>
            <a:endParaRPr lang="en-US" sz="4000" b="1" dirty="0">
              <a:solidFill>
                <a:srgbClr val="002060"/>
              </a:solidFill>
              <a:latin typeface="Book Antiqua" panose="02040602050305030304" pitchFamily="18" charset="0"/>
            </a:endParaRPr>
          </a:p>
        </p:txBody>
      </p:sp>
      <p:sp>
        <p:nvSpPr>
          <p:cNvPr id="9" name="TextBox 8"/>
          <p:cNvSpPr txBox="1"/>
          <p:nvPr/>
        </p:nvSpPr>
        <p:spPr>
          <a:xfrm>
            <a:off x="2743200" y="903476"/>
            <a:ext cx="25908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Methylome</a:t>
            </a:r>
            <a:endParaRPr lang="en-US" sz="2800" dirty="0">
              <a:solidFill>
                <a:srgbClr val="002060"/>
              </a:solidFill>
              <a:latin typeface="Book Antiqua" panose="02040602050305030304" pitchFamily="18" charset="0"/>
            </a:endParaRPr>
          </a:p>
        </p:txBody>
      </p:sp>
      <p:sp>
        <p:nvSpPr>
          <p:cNvPr id="10" name="TextBox 9"/>
          <p:cNvSpPr txBox="1"/>
          <p:nvPr/>
        </p:nvSpPr>
        <p:spPr>
          <a:xfrm>
            <a:off x="2699656" y="3177316"/>
            <a:ext cx="3080658" cy="523220"/>
          </a:xfrm>
          <a:prstGeom prst="rect">
            <a:avLst/>
          </a:prstGeom>
          <a:noFill/>
        </p:spPr>
        <p:txBody>
          <a:bodyPr wrap="square" rtlCol="0">
            <a:spAutoFit/>
          </a:bodyPr>
          <a:lstStyle/>
          <a:p>
            <a:r>
              <a:rPr lang="en-US" sz="2800" dirty="0" smtClean="0">
                <a:solidFill>
                  <a:srgbClr val="FF0000"/>
                </a:solidFill>
                <a:latin typeface="Book Antiqua" panose="02040602050305030304" pitchFamily="18" charset="0"/>
              </a:rPr>
              <a:t>Genome</a:t>
            </a:r>
            <a:endParaRPr lang="en-US" sz="2800" dirty="0">
              <a:solidFill>
                <a:srgbClr val="FF0000"/>
              </a:solidFill>
              <a:latin typeface="Book Antiqua" panose="02040602050305030304" pitchFamily="18" charset="0"/>
            </a:endParaRPr>
          </a:p>
        </p:txBody>
      </p:sp>
      <p:sp>
        <p:nvSpPr>
          <p:cNvPr id="11" name="TextBox 10"/>
          <p:cNvSpPr txBox="1"/>
          <p:nvPr/>
        </p:nvSpPr>
        <p:spPr>
          <a:xfrm>
            <a:off x="2743200" y="5181600"/>
            <a:ext cx="2590800" cy="523220"/>
          </a:xfrm>
          <a:prstGeom prst="rect">
            <a:avLst/>
          </a:prstGeom>
          <a:noFill/>
        </p:spPr>
        <p:txBody>
          <a:bodyPr wrap="square" rtlCol="0">
            <a:spAutoFit/>
          </a:bodyPr>
          <a:lstStyle/>
          <a:p>
            <a:r>
              <a:rPr lang="en-US" sz="2800" dirty="0" smtClean="0">
                <a:solidFill>
                  <a:srgbClr val="002060"/>
                </a:solidFill>
                <a:latin typeface="Book Antiqua" panose="02040602050305030304" pitchFamily="18" charset="0"/>
              </a:rPr>
              <a:t>Transcriptome</a:t>
            </a:r>
            <a:endParaRPr lang="en-US" sz="2800" dirty="0">
              <a:solidFill>
                <a:srgbClr val="002060"/>
              </a:solidFill>
              <a:latin typeface="Book Antiqua" panose="02040602050305030304" pitchFamily="18" charset="0"/>
            </a:endParaRPr>
          </a:p>
        </p:txBody>
      </p:sp>
      <p:sp>
        <p:nvSpPr>
          <p:cNvPr id="12" name="TextBox 11"/>
          <p:cNvSpPr txBox="1"/>
          <p:nvPr/>
        </p:nvSpPr>
        <p:spPr>
          <a:xfrm>
            <a:off x="5334000" y="2230160"/>
            <a:ext cx="2743200"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mGWAS</a:t>
            </a:r>
            <a:endParaRPr lang="en-US" sz="2800" dirty="0">
              <a:solidFill>
                <a:srgbClr val="FF0000"/>
              </a:solidFill>
              <a:latin typeface="Book Antiqua" panose="02040602050305030304" pitchFamily="18" charset="0"/>
            </a:endParaRPr>
          </a:p>
        </p:txBody>
      </p:sp>
      <p:cxnSp>
        <p:nvCxnSpPr>
          <p:cNvPr id="14" name="Straight Arrow Connector 13"/>
          <p:cNvCxnSpPr>
            <a:endCxn id="20" idx="0"/>
          </p:cNvCxnSpPr>
          <p:nvPr/>
        </p:nvCxnSpPr>
        <p:spPr>
          <a:xfrm flipH="1">
            <a:off x="1540329" y="1295400"/>
            <a:ext cx="1159327" cy="184916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40329" y="3776990"/>
            <a:ext cx="1170213" cy="155701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40728" y="1295400"/>
            <a:ext cx="440872" cy="10032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144560"/>
            <a:ext cx="3080658"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Corr</a:t>
            </a:r>
            <a:r>
              <a:rPr lang="en-US" sz="2800" dirty="0" smtClean="0">
                <a:solidFill>
                  <a:srgbClr val="002060"/>
                </a:solidFill>
                <a:latin typeface="Book Antiqua" panose="02040602050305030304" pitchFamily="18" charset="0"/>
              </a:rPr>
              <a:t>(</a:t>
            </a:r>
            <a:r>
              <a:rPr lang="en-US" sz="2800" dirty="0" err="1" smtClean="0">
                <a:solidFill>
                  <a:srgbClr val="002060"/>
                </a:solidFill>
                <a:latin typeface="Book Antiqua" panose="02040602050305030304" pitchFamily="18" charset="0"/>
              </a:rPr>
              <a:t>Meth,GE</a:t>
            </a:r>
            <a:r>
              <a:rPr lang="en-US" sz="2800" dirty="0" smtClean="0">
                <a:solidFill>
                  <a:srgbClr val="002060"/>
                </a:solidFill>
                <a:latin typeface="Book Antiqua" panose="02040602050305030304" pitchFamily="18" charset="0"/>
              </a:rPr>
              <a:t>)</a:t>
            </a:r>
            <a:endParaRPr lang="en-US" sz="2800" dirty="0">
              <a:solidFill>
                <a:srgbClr val="002060"/>
              </a:solidFill>
              <a:latin typeface="Book Antiqua" panose="02040602050305030304" pitchFamily="18" charset="0"/>
            </a:endParaRPr>
          </a:p>
        </p:txBody>
      </p:sp>
      <p:cxnSp>
        <p:nvCxnSpPr>
          <p:cNvPr id="22" name="Straight Arrow Connector 21"/>
          <p:cNvCxnSpPr/>
          <p:nvPr/>
        </p:nvCxnSpPr>
        <p:spPr>
          <a:xfrm flipV="1">
            <a:off x="4381500" y="2560247"/>
            <a:ext cx="723900" cy="62926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34000" y="4353580"/>
            <a:ext cx="2743200" cy="523220"/>
          </a:xfrm>
          <a:prstGeom prst="rect">
            <a:avLst/>
          </a:prstGeom>
          <a:noFill/>
        </p:spPr>
        <p:txBody>
          <a:bodyPr wrap="square" rtlCol="0">
            <a:spAutoFit/>
          </a:bodyPr>
          <a:lstStyle/>
          <a:p>
            <a:r>
              <a:rPr lang="en-US" sz="2800" dirty="0" err="1">
                <a:solidFill>
                  <a:srgbClr val="002060"/>
                </a:solidFill>
                <a:latin typeface="Book Antiqua" panose="02040602050305030304" pitchFamily="18" charset="0"/>
              </a:rPr>
              <a:t>e</a:t>
            </a:r>
            <a:r>
              <a:rPr lang="en-US" sz="2800" dirty="0" err="1" smtClean="0">
                <a:solidFill>
                  <a:srgbClr val="002060"/>
                </a:solidFill>
                <a:latin typeface="Book Antiqua" panose="02040602050305030304" pitchFamily="18" charset="0"/>
              </a:rPr>
              <a:t>GWAS</a:t>
            </a:r>
            <a:endParaRPr lang="en-US" sz="2800" dirty="0">
              <a:solidFill>
                <a:srgbClr val="002060"/>
              </a:solidFill>
              <a:latin typeface="Book Antiqua" panose="02040602050305030304" pitchFamily="18" charset="0"/>
            </a:endParaRPr>
          </a:p>
        </p:txBody>
      </p:sp>
      <p:cxnSp>
        <p:nvCxnSpPr>
          <p:cNvPr id="25" name="Straight Arrow Connector 24"/>
          <p:cNvCxnSpPr/>
          <p:nvPr/>
        </p:nvCxnSpPr>
        <p:spPr>
          <a:xfrm>
            <a:off x="4381500" y="3776990"/>
            <a:ext cx="949778" cy="57659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230585" y="4876800"/>
            <a:ext cx="201386" cy="566411"/>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58000" y="3189516"/>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meGWAS</a:t>
            </a:r>
            <a:endParaRPr lang="en-US" sz="2800" dirty="0">
              <a:solidFill>
                <a:srgbClr val="002060"/>
              </a:solidFill>
              <a:latin typeface="Book Antiqua" panose="02040602050305030304" pitchFamily="18" charset="0"/>
            </a:endParaRPr>
          </a:p>
        </p:txBody>
      </p:sp>
      <p:cxnSp>
        <p:nvCxnSpPr>
          <p:cNvPr id="46" name="Straight Arrow Connector 45"/>
          <p:cNvCxnSpPr/>
          <p:nvPr/>
        </p:nvCxnSpPr>
        <p:spPr>
          <a:xfrm>
            <a:off x="6992711" y="2645584"/>
            <a:ext cx="609600" cy="58431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22622" y="3776990"/>
            <a:ext cx="779689" cy="806425"/>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743200" y="902808"/>
            <a:ext cx="2590800"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Methylome</a:t>
            </a:r>
            <a:endParaRPr lang="en-US" sz="2800" dirty="0">
              <a:solidFill>
                <a:srgbClr val="FF0000"/>
              </a:solidFill>
              <a:latin typeface="Book Antiqua" panose="02040602050305030304" pitchFamily="18" charset="0"/>
            </a:endParaRPr>
          </a:p>
        </p:txBody>
      </p:sp>
    </p:spTree>
    <p:extLst>
      <p:ext uri="{BB962C8B-B14F-4D97-AF65-F5344CB8AC3E}">
        <p14:creationId xmlns:p14="http://schemas.microsoft.com/office/powerpoint/2010/main" val="2179632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F22101-6730-462B-BDE5-29BE21603243}"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25</a:t>
            </a:fld>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657225"/>
            <a:ext cx="6259513"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Rectangle 5"/>
          <p:cNvSpPr/>
          <p:nvPr/>
        </p:nvSpPr>
        <p:spPr>
          <a:xfrm>
            <a:off x="838200" y="457200"/>
            <a:ext cx="7620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8" name="Rectangle 7"/>
          <p:cNvSpPr/>
          <p:nvPr/>
        </p:nvSpPr>
        <p:spPr>
          <a:xfrm rot="16200000">
            <a:off x="-1775461" y="3023802"/>
            <a:ext cx="6248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9" name="Rectangle 8"/>
          <p:cNvSpPr/>
          <p:nvPr/>
        </p:nvSpPr>
        <p:spPr>
          <a:xfrm rot="16200000">
            <a:off x="4724399" y="3124200"/>
            <a:ext cx="6248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0" name="Rectangle 9"/>
          <p:cNvSpPr/>
          <p:nvPr/>
        </p:nvSpPr>
        <p:spPr>
          <a:xfrm>
            <a:off x="685800" y="2971800"/>
            <a:ext cx="7620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1" name="Rectangle 10"/>
          <p:cNvSpPr/>
          <p:nvPr/>
        </p:nvSpPr>
        <p:spPr>
          <a:xfrm>
            <a:off x="5029199" y="381000"/>
            <a:ext cx="2895600" cy="251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cxnSp>
        <p:nvCxnSpPr>
          <p:cNvPr id="12" name="Conector recto de flecha 4"/>
          <p:cNvCxnSpPr/>
          <p:nvPr/>
        </p:nvCxnSpPr>
        <p:spPr>
          <a:xfrm flipH="1">
            <a:off x="2438400" y="1524000"/>
            <a:ext cx="76200"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4"/>
          <p:cNvCxnSpPr/>
          <p:nvPr/>
        </p:nvCxnSpPr>
        <p:spPr>
          <a:xfrm flipH="1">
            <a:off x="2133600" y="1066800"/>
            <a:ext cx="76200"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5800" y="297180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Most of the </a:t>
            </a:r>
            <a:r>
              <a:rPr lang="en-US" b="1" dirty="0" err="1" smtClean="0">
                <a:solidFill>
                  <a:srgbClr val="002060"/>
                </a:solidFill>
                <a:latin typeface="Book Antiqua" panose="02040602050305030304" pitchFamily="18" charset="0"/>
              </a:rPr>
              <a:t>mQTL</a:t>
            </a:r>
            <a:r>
              <a:rPr lang="en-US" b="1" dirty="0" smtClean="0">
                <a:solidFill>
                  <a:srgbClr val="002060"/>
                </a:solidFill>
                <a:latin typeface="Book Antiqua" panose="02040602050305030304" pitchFamily="18" charset="0"/>
              </a:rPr>
              <a:t> were closer than 5kb to a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site (CIS </a:t>
            </a:r>
            <a:r>
              <a:rPr lang="en-US" b="1" dirty="0" err="1" smtClean="0">
                <a:solidFill>
                  <a:srgbClr val="002060"/>
                </a:solidFill>
                <a:latin typeface="Book Antiqua" panose="02040602050305030304" pitchFamily="18" charset="0"/>
              </a:rPr>
              <a:t>mQTL</a:t>
            </a:r>
            <a:r>
              <a:rPr lang="en-US" b="1" dirty="0" smtClean="0">
                <a:solidFill>
                  <a:srgbClr val="002060"/>
                </a:solidFill>
                <a:latin typeface="Book Antiqua" panose="02040602050305030304" pitchFamily="18" charset="0"/>
              </a:rPr>
              <a:t>)</a:t>
            </a:r>
          </a:p>
        </p:txBody>
      </p:sp>
      <p:sp>
        <p:nvSpPr>
          <p:cNvPr id="16" name="Rectangle 15"/>
          <p:cNvSpPr/>
          <p:nvPr/>
        </p:nvSpPr>
        <p:spPr>
          <a:xfrm>
            <a:off x="718458" y="3505200"/>
            <a:ext cx="8196942"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Only 6% of the </a:t>
            </a:r>
            <a:r>
              <a:rPr lang="en-US" b="1" dirty="0" err="1" smtClean="0">
                <a:solidFill>
                  <a:srgbClr val="002060"/>
                </a:solidFill>
                <a:latin typeface="Book Antiqua" panose="02040602050305030304" pitchFamily="18" charset="0"/>
              </a:rPr>
              <a:t>mQTL</a:t>
            </a:r>
            <a:r>
              <a:rPr lang="en-US" b="1" dirty="0" smtClean="0">
                <a:solidFill>
                  <a:srgbClr val="002060"/>
                </a:solidFill>
                <a:latin typeface="Book Antiqua" panose="02040602050305030304" pitchFamily="18" charset="0"/>
              </a:rPr>
              <a:t> are far away from the </a:t>
            </a:r>
            <a:r>
              <a:rPr lang="en-US" b="1" dirty="0" err="1" smtClean="0">
                <a:solidFill>
                  <a:srgbClr val="002060"/>
                </a:solidFill>
                <a:latin typeface="Book Antiqua" panose="02040602050305030304" pitchFamily="18" charset="0"/>
              </a:rPr>
              <a:t>CpG</a:t>
            </a:r>
            <a:r>
              <a:rPr lang="en-US" b="1" dirty="0" smtClean="0">
                <a:solidFill>
                  <a:srgbClr val="002060"/>
                </a:solidFill>
                <a:latin typeface="Book Antiqua" panose="02040602050305030304" pitchFamily="18" charset="0"/>
              </a:rPr>
              <a:t> sites</a:t>
            </a:r>
          </a:p>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However, data suggest that they aren’t False Positives</a:t>
            </a:r>
          </a:p>
        </p:txBody>
      </p:sp>
      <p:sp>
        <p:nvSpPr>
          <p:cNvPr id="17" name="TextBox 16"/>
          <p:cNvSpPr txBox="1"/>
          <p:nvPr/>
        </p:nvSpPr>
        <p:spPr>
          <a:xfrm>
            <a:off x="301612" y="224135"/>
            <a:ext cx="8537588" cy="461665"/>
          </a:xfrm>
          <a:prstGeom prst="rect">
            <a:avLst/>
          </a:prstGeom>
          <a:noFill/>
        </p:spPr>
        <p:txBody>
          <a:bodyPr wrap="square" rtlCol="0">
            <a:spAutoFit/>
          </a:bodyPr>
          <a:lstStyle/>
          <a:p>
            <a:pPr algn="ctr"/>
            <a:r>
              <a:rPr lang="en-US" sz="2400" b="1" dirty="0" err="1" smtClean="0">
                <a:solidFill>
                  <a:srgbClr val="002060"/>
                </a:solidFill>
                <a:latin typeface="Book Antiqua" panose="02040602050305030304" pitchFamily="18" charset="0"/>
              </a:rPr>
              <a:t>mQTL</a:t>
            </a:r>
            <a:r>
              <a:rPr lang="en-US" sz="2400" b="1" dirty="0" smtClean="0">
                <a:solidFill>
                  <a:srgbClr val="002060"/>
                </a:solidFill>
                <a:latin typeface="Book Antiqua" panose="02040602050305030304" pitchFamily="18" charset="0"/>
              </a:rPr>
              <a:t> analysis</a:t>
            </a:r>
            <a:endParaRPr lang="en-US" sz="24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92476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26</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4572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Results</a:t>
            </a:r>
            <a:endParaRPr lang="en-US" sz="4000" b="1" dirty="0">
              <a:solidFill>
                <a:srgbClr val="002060"/>
              </a:solidFill>
              <a:latin typeface="Book Antiqua" panose="02040602050305030304" pitchFamily="18" charset="0"/>
            </a:endParaRPr>
          </a:p>
        </p:txBody>
      </p:sp>
      <p:sp>
        <p:nvSpPr>
          <p:cNvPr id="9" name="TextBox 8"/>
          <p:cNvSpPr txBox="1"/>
          <p:nvPr/>
        </p:nvSpPr>
        <p:spPr>
          <a:xfrm>
            <a:off x="2743200" y="903476"/>
            <a:ext cx="25908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Methylome</a:t>
            </a:r>
            <a:endParaRPr lang="en-US" sz="2800" dirty="0">
              <a:solidFill>
                <a:srgbClr val="002060"/>
              </a:solidFill>
              <a:latin typeface="Book Antiqua" panose="02040602050305030304" pitchFamily="18" charset="0"/>
            </a:endParaRPr>
          </a:p>
        </p:txBody>
      </p:sp>
      <p:sp>
        <p:nvSpPr>
          <p:cNvPr id="10" name="TextBox 9"/>
          <p:cNvSpPr txBox="1"/>
          <p:nvPr/>
        </p:nvSpPr>
        <p:spPr>
          <a:xfrm>
            <a:off x="2699656" y="3177316"/>
            <a:ext cx="3080658" cy="523220"/>
          </a:xfrm>
          <a:prstGeom prst="rect">
            <a:avLst/>
          </a:prstGeom>
          <a:noFill/>
        </p:spPr>
        <p:txBody>
          <a:bodyPr wrap="square" rtlCol="0">
            <a:spAutoFit/>
          </a:bodyPr>
          <a:lstStyle/>
          <a:p>
            <a:r>
              <a:rPr lang="en-US" sz="2800" dirty="0" smtClean="0">
                <a:solidFill>
                  <a:srgbClr val="FF0000"/>
                </a:solidFill>
                <a:latin typeface="Book Antiqua" panose="02040602050305030304" pitchFamily="18" charset="0"/>
              </a:rPr>
              <a:t>Genome</a:t>
            </a:r>
            <a:endParaRPr lang="en-US" sz="2800" dirty="0">
              <a:solidFill>
                <a:srgbClr val="FF0000"/>
              </a:solidFill>
              <a:latin typeface="Book Antiqua" panose="02040602050305030304" pitchFamily="18" charset="0"/>
            </a:endParaRPr>
          </a:p>
        </p:txBody>
      </p:sp>
      <p:sp>
        <p:nvSpPr>
          <p:cNvPr id="11" name="TextBox 10"/>
          <p:cNvSpPr txBox="1"/>
          <p:nvPr/>
        </p:nvSpPr>
        <p:spPr>
          <a:xfrm>
            <a:off x="2743200" y="5181600"/>
            <a:ext cx="2590800" cy="523220"/>
          </a:xfrm>
          <a:prstGeom prst="rect">
            <a:avLst/>
          </a:prstGeom>
          <a:noFill/>
        </p:spPr>
        <p:txBody>
          <a:bodyPr wrap="square" rtlCol="0">
            <a:spAutoFit/>
          </a:bodyPr>
          <a:lstStyle/>
          <a:p>
            <a:r>
              <a:rPr lang="en-US" sz="2800" dirty="0" smtClean="0">
                <a:solidFill>
                  <a:srgbClr val="FF0000"/>
                </a:solidFill>
                <a:latin typeface="Book Antiqua" panose="02040602050305030304" pitchFamily="18" charset="0"/>
              </a:rPr>
              <a:t>Transcriptome</a:t>
            </a:r>
            <a:endParaRPr lang="en-US" sz="2800" dirty="0">
              <a:solidFill>
                <a:srgbClr val="FF0000"/>
              </a:solidFill>
              <a:latin typeface="Book Antiqua" panose="02040602050305030304" pitchFamily="18" charset="0"/>
            </a:endParaRPr>
          </a:p>
        </p:txBody>
      </p:sp>
      <p:sp>
        <p:nvSpPr>
          <p:cNvPr id="12" name="TextBox 11"/>
          <p:cNvSpPr txBox="1"/>
          <p:nvPr/>
        </p:nvSpPr>
        <p:spPr>
          <a:xfrm>
            <a:off x="5334000" y="2230160"/>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mGWAS</a:t>
            </a:r>
            <a:endParaRPr lang="en-US" sz="2800" dirty="0">
              <a:solidFill>
                <a:srgbClr val="002060"/>
              </a:solidFill>
              <a:latin typeface="Book Antiqua" panose="02040602050305030304" pitchFamily="18" charset="0"/>
            </a:endParaRPr>
          </a:p>
        </p:txBody>
      </p:sp>
      <p:cxnSp>
        <p:nvCxnSpPr>
          <p:cNvPr id="14" name="Straight Arrow Connector 13"/>
          <p:cNvCxnSpPr>
            <a:endCxn id="20" idx="0"/>
          </p:cNvCxnSpPr>
          <p:nvPr/>
        </p:nvCxnSpPr>
        <p:spPr>
          <a:xfrm flipH="1">
            <a:off x="1540329" y="1295400"/>
            <a:ext cx="1159327" cy="184916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40329" y="3776990"/>
            <a:ext cx="1170213" cy="155701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40728" y="1295400"/>
            <a:ext cx="440872" cy="1003236"/>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144560"/>
            <a:ext cx="3080658"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Corr</a:t>
            </a:r>
            <a:r>
              <a:rPr lang="en-US" sz="2800" dirty="0" smtClean="0">
                <a:solidFill>
                  <a:srgbClr val="002060"/>
                </a:solidFill>
                <a:latin typeface="Book Antiqua" panose="02040602050305030304" pitchFamily="18" charset="0"/>
              </a:rPr>
              <a:t>(</a:t>
            </a:r>
            <a:r>
              <a:rPr lang="en-US" sz="2800" dirty="0" err="1" smtClean="0">
                <a:solidFill>
                  <a:srgbClr val="002060"/>
                </a:solidFill>
                <a:latin typeface="Book Antiqua" panose="02040602050305030304" pitchFamily="18" charset="0"/>
              </a:rPr>
              <a:t>Meth,GE</a:t>
            </a:r>
            <a:r>
              <a:rPr lang="en-US" sz="2800" dirty="0" smtClean="0">
                <a:solidFill>
                  <a:srgbClr val="002060"/>
                </a:solidFill>
                <a:latin typeface="Book Antiqua" panose="02040602050305030304" pitchFamily="18" charset="0"/>
              </a:rPr>
              <a:t>)</a:t>
            </a:r>
            <a:endParaRPr lang="en-US" sz="2800" dirty="0">
              <a:solidFill>
                <a:srgbClr val="002060"/>
              </a:solidFill>
              <a:latin typeface="Book Antiqua" panose="02040602050305030304" pitchFamily="18" charset="0"/>
            </a:endParaRPr>
          </a:p>
        </p:txBody>
      </p:sp>
      <p:cxnSp>
        <p:nvCxnSpPr>
          <p:cNvPr id="22" name="Straight Arrow Connector 21"/>
          <p:cNvCxnSpPr/>
          <p:nvPr/>
        </p:nvCxnSpPr>
        <p:spPr>
          <a:xfrm flipV="1">
            <a:off x="4381500" y="2560247"/>
            <a:ext cx="723900" cy="62926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34000" y="4353580"/>
            <a:ext cx="2743200" cy="523220"/>
          </a:xfrm>
          <a:prstGeom prst="rect">
            <a:avLst/>
          </a:prstGeom>
          <a:noFill/>
        </p:spPr>
        <p:txBody>
          <a:bodyPr wrap="square" rtlCol="0">
            <a:spAutoFit/>
          </a:bodyPr>
          <a:lstStyle/>
          <a:p>
            <a:r>
              <a:rPr lang="en-US" sz="2800" dirty="0" err="1">
                <a:solidFill>
                  <a:srgbClr val="FF0000"/>
                </a:solidFill>
                <a:latin typeface="Book Antiqua" panose="02040602050305030304" pitchFamily="18" charset="0"/>
              </a:rPr>
              <a:t>e</a:t>
            </a:r>
            <a:r>
              <a:rPr lang="en-US" sz="2800" dirty="0" err="1" smtClean="0">
                <a:solidFill>
                  <a:srgbClr val="FF0000"/>
                </a:solidFill>
                <a:latin typeface="Book Antiqua" panose="02040602050305030304" pitchFamily="18" charset="0"/>
              </a:rPr>
              <a:t>GWAS</a:t>
            </a:r>
            <a:endParaRPr lang="en-US" sz="2800" dirty="0">
              <a:solidFill>
                <a:srgbClr val="FF0000"/>
              </a:solidFill>
              <a:latin typeface="Book Antiqua" panose="02040602050305030304" pitchFamily="18" charset="0"/>
            </a:endParaRPr>
          </a:p>
        </p:txBody>
      </p:sp>
      <p:cxnSp>
        <p:nvCxnSpPr>
          <p:cNvPr id="25" name="Straight Arrow Connector 24"/>
          <p:cNvCxnSpPr/>
          <p:nvPr/>
        </p:nvCxnSpPr>
        <p:spPr>
          <a:xfrm>
            <a:off x="4381500" y="3776990"/>
            <a:ext cx="949778" cy="5765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230585" y="4876800"/>
            <a:ext cx="201386" cy="5664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58000" y="3189516"/>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meGWAS</a:t>
            </a:r>
            <a:endParaRPr lang="en-US" sz="2800" dirty="0">
              <a:solidFill>
                <a:srgbClr val="002060"/>
              </a:solidFill>
              <a:latin typeface="Book Antiqua" panose="02040602050305030304" pitchFamily="18" charset="0"/>
            </a:endParaRPr>
          </a:p>
        </p:txBody>
      </p:sp>
      <p:cxnSp>
        <p:nvCxnSpPr>
          <p:cNvPr id="46" name="Straight Arrow Connector 45"/>
          <p:cNvCxnSpPr/>
          <p:nvPr/>
        </p:nvCxnSpPr>
        <p:spPr>
          <a:xfrm>
            <a:off x="6992711" y="2645584"/>
            <a:ext cx="609600" cy="58431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22622" y="3776990"/>
            <a:ext cx="779689" cy="806425"/>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72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06F86-DF55-41F2-9D11-F3810016C291}"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27</a:t>
            </a:fld>
            <a:endParaRPr lang="en-US"/>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785813"/>
            <a:ext cx="6259513"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Rectangle 5"/>
          <p:cNvSpPr/>
          <p:nvPr/>
        </p:nvSpPr>
        <p:spPr>
          <a:xfrm>
            <a:off x="685800" y="5257800"/>
            <a:ext cx="7620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7" name="Rectangle 6"/>
          <p:cNvSpPr/>
          <p:nvPr/>
        </p:nvSpPr>
        <p:spPr>
          <a:xfrm rot="16200000">
            <a:off x="-1485902" y="3162300"/>
            <a:ext cx="556260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8" name="Rectangle 7"/>
          <p:cNvSpPr/>
          <p:nvPr/>
        </p:nvSpPr>
        <p:spPr>
          <a:xfrm rot="16200000">
            <a:off x="4838700" y="3162300"/>
            <a:ext cx="586740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9" name="Rectangle 8"/>
          <p:cNvSpPr/>
          <p:nvPr/>
        </p:nvSpPr>
        <p:spPr>
          <a:xfrm>
            <a:off x="685800" y="83820"/>
            <a:ext cx="7620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0" name="Rectangle 9"/>
          <p:cNvSpPr/>
          <p:nvPr/>
        </p:nvSpPr>
        <p:spPr>
          <a:xfrm>
            <a:off x="838200" y="3505200"/>
            <a:ext cx="7620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1" name="Rectangle 10"/>
          <p:cNvSpPr/>
          <p:nvPr/>
        </p:nvSpPr>
        <p:spPr>
          <a:xfrm>
            <a:off x="4495800" y="3505200"/>
            <a:ext cx="3657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 name="Oval 2"/>
          <p:cNvSpPr/>
          <p:nvPr/>
        </p:nvSpPr>
        <p:spPr>
          <a:xfrm>
            <a:off x="4953000" y="838200"/>
            <a:ext cx="1219200" cy="220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800" y="358140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err="1" smtClean="0">
                <a:solidFill>
                  <a:srgbClr val="002060"/>
                </a:solidFill>
                <a:latin typeface="Book Antiqua" panose="02040602050305030304" pitchFamily="18" charset="0"/>
              </a:rPr>
              <a:t>eQTL</a:t>
            </a:r>
            <a:r>
              <a:rPr lang="en-US" b="1" dirty="0" smtClean="0">
                <a:solidFill>
                  <a:srgbClr val="002060"/>
                </a:solidFill>
                <a:latin typeface="Book Antiqua" panose="02040602050305030304" pitchFamily="18" charset="0"/>
              </a:rPr>
              <a:t> concentrate around gene boundaries</a:t>
            </a:r>
          </a:p>
        </p:txBody>
      </p:sp>
      <p:sp>
        <p:nvSpPr>
          <p:cNvPr id="14" name="Oval 13"/>
          <p:cNvSpPr/>
          <p:nvPr/>
        </p:nvSpPr>
        <p:spPr>
          <a:xfrm>
            <a:off x="2895600" y="838200"/>
            <a:ext cx="1219200" cy="2209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5800" y="4267200"/>
            <a:ext cx="8196942" cy="507831"/>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smtClean="0">
                <a:solidFill>
                  <a:srgbClr val="002060"/>
                </a:solidFill>
                <a:latin typeface="Book Antiqua" panose="02040602050305030304" pitchFamily="18" charset="0"/>
              </a:rPr>
              <a:t>Results occurring more often than expected by chance</a:t>
            </a:r>
          </a:p>
        </p:txBody>
      </p:sp>
      <p:sp>
        <p:nvSpPr>
          <p:cNvPr id="16" name="TextBox 15"/>
          <p:cNvSpPr txBox="1"/>
          <p:nvPr/>
        </p:nvSpPr>
        <p:spPr>
          <a:xfrm>
            <a:off x="301612" y="224135"/>
            <a:ext cx="8537588" cy="461665"/>
          </a:xfrm>
          <a:prstGeom prst="rect">
            <a:avLst/>
          </a:prstGeom>
          <a:noFill/>
        </p:spPr>
        <p:txBody>
          <a:bodyPr wrap="square" rtlCol="0">
            <a:spAutoFit/>
          </a:bodyPr>
          <a:lstStyle/>
          <a:p>
            <a:pPr algn="ctr"/>
            <a:r>
              <a:rPr lang="en-US" sz="2400" b="1" dirty="0" err="1">
                <a:solidFill>
                  <a:srgbClr val="002060"/>
                </a:solidFill>
                <a:latin typeface="Book Antiqua" panose="02040602050305030304" pitchFamily="18" charset="0"/>
              </a:rPr>
              <a:t>e</a:t>
            </a:r>
            <a:r>
              <a:rPr lang="en-US" sz="2400" b="1" dirty="0" err="1" smtClean="0">
                <a:solidFill>
                  <a:srgbClr val="002060"/>
                </a:solidFill>
                <a:latin typeface="Book Antiqua" panose="02040602050305030304" pitchFamily="18" charset="0"/>
              </a:rPr>
              <a:t>QTL</a:t>
            </a:r>
            <a:r>
              <a:rPr lang="en-US" sz="2400" b="1" dirty="0" smtClean="0">
                <a:solidFill>
                  <a:srgbClr val="002060"/>
                </a:solidFill>
                <a:latin typeface="Book Antiqua" panose="02040602050305030304" pitchFamily="18" charset="0"/>
              </a:rPr>
              <a:t> analysis</a:t>
            </a:r>
            <a:endParaRPr lang="en-US" sz="24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416738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p:bldP spid="14" grpId="0" animBg="1"/>
      <p:bldP spid="14" grpId="1"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28</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4572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Results</a:t>
            </a:r>
            <a:endParaRPr lang="en-US" sz="4000" b="1" dirty="0">
              <a:solidFill>
                <a:srgbClr val="002060"/>
              </a:solidFill>
              <a:latin typeface="Book Antiqua" panose="02040602050305030304" pitchFamily="18" charset="0"/>
            </a:endParaRPr>
          </a:p>
        </p:txBody>
      </p:sp>
      <p:sp>
        <p:nvSpPr>
          <p:cNvPr id="9" name="TextBox 8"/>
          <p:cNvSpPr txBox="1"/>
          <p:nvPr/>
        </p:nvSpPr>
        <p:spPr>
          <a:xfrm>
            <a:off x="2743200" y="903476"/>
            <a:ext cx="25908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Methylome</a:t>
            </a:r>
            <a:endParaRPr lang="en-US" sz="2800" dirty="0">
              <a:solidFill>
                <a:srgbClr val="002060"/>
              </a:solidFill>
              <a:latin typeface="Book Antiqua" panose="02040602050305030304" pitchFamily="18" charset="0"/>
            </a:endParaRPr>
          </a:p>
        </p:txBody>
      </p:sp>
      <p:sp>
        <p:nvSpPr>
          <p:cNvPr id="10" name="TextBox 9"/>
          <p:cNvSpPr txBox="1"/>
          <p:nvPr/>
        </p:nvSpPr>
        <p:spPr>
          <a:xfrm>
            <a:off x="2699656" y="3177316"/>
            <a:ext cx="3080658" cy="523220"/>
          </a:xfrm>
          <a:prstGeom prst="rect">
            <a:avLst/>
          </a:prstGeom>
          <a:noFill/>
        </p:spPr>
        <p:txBody>
          <a:bodyPr wrap="square" rtlCol="0">
            <a:spAutoFit/>
          </a:bodyPr>
          <a:lstStyle/>
          <a:p>
            <a:r>
              <a:rPr lang="en-US" sz="2800" dirty="0" smtClean="0">
                <a:latin typeface="Book Antiqua" panose="02040602050305030304" pitchFamily="18" charset="0"/>
              </a:rPr>
              <a:t>Genome</a:t>
            </a:r>
            <a:endParaRPr lang="en-US" sz="2800" dirty="0">
              <a:latin typeface="Book Antiqua" panose="02040602050305030304" pitchFamily="18" charset="0"/>
            </a:endParaRPr>
          </a:p>
        </p:txBody>
      </p:sp>
      <p:sp>
        <p:nvSpPr>
          <p:cNvPr id="11" name="TextBox 10"/>
          <p:cNvSpPr txBox="1"/>
          <p:nvPr/>
        </p:nvSpPr>
        <p:spPr>
          <a:xfrm>
            <a:off x="2743200" y="5181600"/>
            <a:ext cx="2590800" cy="523220"/>
          </a:xfrm>
          <a:prstGeom prst="rect">
            <a:avLst/>
          </a:prstGeom>
          <a:noFill/>
        </p:spPr>
        <p:txBody>
          <a:bodyPr wrap="square" rtlCol="0">
            <a:spAutoFit/>
          </a:bodyPr>
          <a:lstStyle/>
          <a:p>
            <a:r>
              <a:rPr lang="en-US" sz="2800" dirty="0" smtClean="0">
                <a:latin typeface="Book Antiqua" panose="02040602050305030304" pitchFamily="18" charset="0"/>
              </a:rPr>
              <a:t>Transcriptome</a:t>
            </a:r>
            <a:endParaRPr lang="en-US" sz="2800" dirty="0">
              <a:latin typeface="Book Antiqua" panose="02040602050305030304" pitchFamily="18" charset="0"/>
            </a:endParaRPr>
          </a:p>
        </p:txBody>
      </p:sp>
      <p:sp>
        <p:nvSpPr>
          <p:cNvPr id="12" name="TextBox 11"/>
          <p:cNvSpPr txBox="1"/>
          <p:nvPr/>
        </p:nvSpPr>
        <p:spPr>
          <a:xfrm>
            <a:off x="5334000" y="2230160"/>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mGWAS</a:t>
            </a:r>
            <a:endParaRPr lang="en-US" sz="2800" dirty="0">
              <a:solidFill>
                <a:srgbClr val="002060"/>
              </a:solidFill>
              <a:latin typeface="Book Antiqua" panose="02040602050305030304" pitchFamily="18" charset="0"/>
            </a:endParaRPr>
          </a:p>
        </p:txBody>
      </p:sp>
      <p:cxnSp>
        <p:nvCxnSpPr>
          <p:cNvPr id="14" name="Straight Arrow Connector 13"/>
          <p:cNvCxnSpPr>
            <a:endCxn id="20" idx="0"/>
          </p:cNvCxnSpPr>
          <p:nvPr/>
        </p:nvCxnSpPr>
        <p:spPr>
          <a:xfrm flipH="1">
            <a:off x="1540329" y="1295400"/>
            <a:ext cx="1159327" cy="18491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40329" y="3776990"/>
            <a:ext cx="1170213" cy="15570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40728" y="1295400"/>
            <a:ext cx="440872" cy="1003236"/>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144560"/>
            <a:ext cx="3080658"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Corr</a:t>
            </a:r>
            <a:r>
              <a:rPr lang="en-US" sz="2800" dirty="0" smtClean="0">
                <a:solidFill>
                  <a:srgbClr val="FF0000"/>
                </a:solidFill>
                <a:latin typeface="Book Antiqua" panose="02040602050305030304" pitchFamily="18" charset="0"/>
              </a:rPr>
              <a:t>(</a:t>
            </a:r>
            <a:r>
              <a:rPr lang="en-US" sz="2800" dirty="0" err="1" smtClean="0">
                <a:solidFill>
                  <a:srgbClr val="FF0000"/>
                </a:solidFill>
                <a:latin typeface="Book Antiqua" panose="02040602050305030304" pitchFamily="18" charset="0"/>
              </a:rPr>
              <a:t>Meth,GE</a:t>
            </a:r>
            <a:r>
              <a:rPr lang="en-US" sz="2800" dirty="0" smtClean="0">
                <a:solidFill>
                  <a:srgbClr val="002060"/>
                </a:solidFill>
                <a:latin typeface="Book Antiqua" panose="02040602050305030304" pitchFamily="18" charset="0"/>
              </a:rPr>
              <a:t>)</a:t>
            </a:r>
            <a:endParaRPr lang="en-US" sz="2800" dirty="0">
              <a:solidFill>
                <a:srgbClr val="002060"/>
              </a:solidFill>
              <a:latin typeface="Book Antiqua" panose="02040602050305030304" pitchFamily="18" charset="0"/>
            </a:endParaRPr>
          </a:p>
        </p:txBody>
      </p:sp>
      <p:cxnSp>
        <p:nvCxnSpPr>
          <p:cNvPr id="22" name="Straight Arrow Connector 21"/>
          <p:cNvCxnSpPr/>
          <p:nvPr/>
        </p:nvCxnSpPr>
        <p:spPr>
          <a:xfrm flipV="1">
            <a:off x="4381500" y="2560247"/>
            <a:ext cx="723900" cy="62926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34000" y="4353580"/>
            <a:ext cx="2743200" cy="523220"/>
          </a:xfrm>
          <a:prstGeom prst="rect">
            <a:avLst/>
          </a:prstGeom>
          <a:noFill/>
        </p:spPr>
        <p:txBody>
          <a:bodyPr wrap="square" rtlCol="0">
            <a:spAutoFit/>
          </a:bodyPr>
          <a:lstStyle/>
          <a:p>
            <a:r>
              <a:rPr lang="en-US" sz="2800" dirty="0" err="1">
                <a:latin typeface="Book Antiqua" panose="02040602050305030304" pitchFamily="18" charset="0"/>
              </a:rPr>
              <a:t>e</a:t>
            </a:r>
            <a:r>
              <a:rPr lang="en-US" sz="2800" dirty="0" err="1" smtClean="0">
                <a:latin typeface="Book Antiqua" panose="02040602050305030304" pitchFamily="18" charset="0"/>
              </a:rPr>
              <a:t>GWAS</a:t>
            </a:r>
            <a:endParaRPr lang="en-US" sz="2800" dirty="0">
              <a:latin typeface="Book Antiqua" panose="02040602050305030304" pitchFamily="18" charset="0"/>
            </a:endParaRPr>
          </a:p>
        </p:txBody>
      </p:sp>
      <p:cxnSp>
        <p:nvCxnSpPr>
          <p:cNvPr id="25" name="Straight Arrow Connector 24"/>
          <p:cNvCxnSpPr/>
          <p:nvPr/>
        </p:nvCxnSpPr>
        <p:spPr>
          <a:xfrm>
            <a:off x="4381500" y="3776990"/>
            <a:ext cx="949778" cy="5765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230585" y="4876800"/>
            <a:ext cx="201386" cy="56641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58000" y="3189516"/>
            <a:ext cx="27432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meGWAS</a:t>
            </a:r>
            <a:endParaRPr lang="en-US" sz="2800" dirty="0">
              <a:solidFill>
                <a:srgbClr val="002060"/>
              </a:solidFill>
              <a:latin typeface="Book Antiqua" panose="02040602050305030304" pitchFamily="18" charset="0"/>
            </a:endParaRPr>
          </a:p>
        </p:txBody>
      </p:sp>
      <p:cxnSp>
        <p:nvCxnSpPr>
          <p:cNvPr id="46" name="Straight Arrow Connector 45"/>
          <p:cNvCxnSpPr/>
          <p:nvPr/>
        </p:nvCxnSpPr>
        <p:spPr>
          <a:xfrm>
            <a:off x="6992711" y="2645584"/>
            <a:ext cx="609600" cy="58431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22622" y="3776990"/>
            <a:ext cx="779689" cy="806425"/>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31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9FEC9-2D41-4C09-9B46-BC313169C034}"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29</a:t>
            </a:fld>
            <a:endParaRPr lang="en-US"/>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787" y="-3617914"/>
            <a:ext cx="5840413" cy="834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2735237" y="4724400"/>
            <a:ext cx="2802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034155" y="2017366"/>
            <a:ext cx="1102460" cy="87823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961887" y="2819400"/>
            <a:ext cx="381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952487" y="1981200"/>
            <a:ext cx="851532" cy="137160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48200" y="2743200"/>
            <a:ext cx="3810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267200" y="2743200"/>
            <a:ext cx="381000" cy="533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18"/>
          <p:cNvSpPr>
            <a:spLocks noGrp="1"/>
          </p:cNvSpPr>
          <p:nvPr>
            <p:ph type="ftr" sz="quarter" idx="11"/>
          </p:nvPr>
        </p:nvSpPr>
        <p:spPr/>
        <p:txBody>
          <a:bodyPr/>
          <a:lstStyle/>
          <a:p>
            <a:r>
              <a:rPr lang="en-US" smtClean="0"/>
              <a:t>Quant Gen Lab meeting presentations - Agustin Gonzalez Reymundez</a:t>
            </a:r>
            <a:endParaRPr lang="en-US"/>
          </a:p>
        </p:txBody>
      </p:sp>
      <p:sp>
        <p:nvSpPr>
          <p:cNvPr id="15" name="TextBox 14"/>
          <p:cNvSpPr txBox="1"/>
          <p:nvPr/>
        </p:nvSpPr>
        <p:spPr>
          <a:xfrm>
            <a:off x="301612" y="376535"/>
            <a:ext cx="8537588" cy="461665"/>
          </a:xfrm>
          <a:prstGeom prst="rect">
            <a:avLst/>
          </a:prstGeom>
          <a:noFill/>
        </p:spPr>
        <p:txBody>
          <a:bodyPr wrap="square" rtlCol="0">
            <a:spAutoFit/>
          </a:bodyPr>
          <a:lstStyle/>
          <a:p>
            <a:pPr algn="ctr"/>
            <a:r>
              <a:rPr lang="en-US" sz="2400" b="1" dirty="0" smtClean="0">
                <a:solidFill>
                  <a:srgbClr val="002060"/>
                </a:solidFill>
                <a:latin typeface="Book Antiqua" panose="02040602050305030304" pitchFamily="18" charset="0"/>
              </a:rPr>
              <a:t>Distribution of significant correlated </a:t>
            </a:r>
            <a:r>
              <a:rPr lang="en-US" sz="2400" b="1" dirty="0" err="1" smtClean="0">
                <a:solidFill>
                  <a:srgbClr val="002060"/>
                </a:solidFill>
                <a:latin typeface="Book Antiqua" panose="02040602050305030304" pitchFamily="18" charset="0"/>
              </a:rPr>
              <a:t>CpG</a:t>
            </a:r>
            <a:r>
              <a:rPr lang="en-US" sz="2400" b="1" dirty="0" smtClean="0">
                <a:solidFill>
                  <a:srgbClr val="002060"/>
                </a:solidFill>
                <a:latin typeface="Book Antiqua" panose="02040602050305030304" pitchFamily="18" charset="0"/>
              </a:rPr>
              <a:t> probes with GE</a:t>
            </a:r>
            <a:endParaRPr lang="en-US" sz="24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3082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3</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2" name="TextBox 1"/>
          <p:cNvSpPr txBox="1"/>
          <p:nvPr/>
        </p:nvSpPr>
        <p:spPr>
          <a:xfrm>
            <a:off x="6096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Background</a:t>
            </a:r>
            <a:endParaRPr lang="en-US" sz="4000" b="1" dirty="0">
              <a:solidFill>
                <a:srgbClr val="002060"/>
              </a:solidFill>
              <a:latin typeface="Book Antiqua" panose="02040602050305030304" pitchFamily="18" charset="0"/>
            </a:endParaRPr>
          </a:p>
        </p:txBody>
      </p:sp>
      <p:sp>
        <p:nvSpPr>
          <p:cNvPr id="3" name="Rectangle 2"/>
          <p:cNvSpPr/>
          <p:nvPr/>
        </p:nvSpPr>
        <p:spPr>
          <a:xfrm>
            <a:off x="914400" y="1447800"/>
            <a:ext cx="79248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800" b="1" dirty="0" smtClean="0">
                <a:solidFill>
                  <a:srgbClr val="002060"/>
                </a:solidFill>
                <a:latin typeface="Book Antiqua" panose="02040602050305030304" pitchFamily="18" charset="0"/>
              </a:rPr>
              <a:t>What we do understand by variation in each of these levels?</a:t>
            </a:r>
          </a:p>
          <a:p>
            <a:pPr marL="342900" indent="-342900">
              <a:lnSpc>
                <a:spcPct val="150000"/>
              </a:lnSpc>
              <a:buFont typeface="Arial" panose="020B0604020202020204" pitchFamily="34" charset="0"/>
              <a:buChar char="•"/>
            </a:pPr>
            <a:r>
              <a:rPr lang="en-US" sz="2800" b="1" dirty="0" smtClean="0">
                <a:solidFill>
                  <a:srgbClr val="002060"/>
                </a:solidFill>
                <a:latin typeface="Book Antiqua" panose="02040602050305030304" pitchFamily="18" charset="0"/>
              </a:rPr>
              <a:t>How can we assess the relationship between them?</a:t>
            </a:r>
            <a:endParaRPr lang="en-US" sz="2800"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296735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43A507-8125-4318-AB7C-419B7A0C3CB5}" type="slidenum">
              <a:rPr lang="en-US" smtClean="0"/>
              <a:t>30</a:t>
            </a:fld>
            <a:endParaRPr lang="en-US" dirty="0"/>
          </a:p>
        </p:txBody>
      </p:sp>
      <p:pic>
        <p:nvPicPr>
          <p:cNvPr id="3117"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104775"/>
            <a:ext cx="6259513" cy="68865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le 41"/>
          <p:cNvSpPr/>
          <p:nvPr/>
        </p:nvSpPr>
        <p:spPr>
          <a:xfrm>
            <a:off x="4571206" y="152400"/>
            <a:ext cx="2972594"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599406" y="2209800"/>
            <a:ext cx="2972594"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647406" y="2209800"/>
            <a:ext cx="2972594"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600200" y="4038600"/>
            <a:ext cx="2972594" cy="266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24548" y="4038600"/>
            <a:ext cx="3296246"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800600" y="363379"/>
            <a:ext cx="2790007" cy="246221"/>
          </a:xfrm>
          <a:prstGeom prst="rect">
            <a:avLst/>
          </a:prstGeom>
          <a:noFill/>
          <a:ln w="19050">
            <a:solidFill>
              <a:schemeClr val="accent1"/>
            </a:solidFill>
          </a:ln>
        </p:spPr>
        <p:txBody>
          <a:bodyPr wrap="square" rtlCol="0">
            <a:spAutoFit/>
          </a:bodyPr>
          <a:lstStyle/>
          <a:p>
            <a:pPr algn="ctr"/>
            <a:r>
              <a:rPr lang="en-US" sz="1000" dirty="0" smtClean="0"/>
              <a:t>Chromatin stability and active transcription</a:t>
            </a:r>
            <a:endParaRPr lang="en-US" sz="1000" dirty="0"/>
          </a:p>
        </p:txBody>
      </p:sp>
      <p:sp>
        <p:nvSpPr>
          <p:cNvPr id="41" name="Right Brace 40"/>
          <p:cNvSpPr/>
          <p:nvPr/>
        </p:nvSpPr>
        <p:spPr>
          <a:xfrm>
            <a:off x="4572000" y="363379"/>
            <a:ext cx="76200" cy="2462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5181600" y="685800"/>
            <a:ext cx="1905000" cy="246221"/>
          </a:xfrm>
          <a:prstGeom prst="rect">
            <a:avLst/>
          </a:prstGeom>
          <a:noFill/>
          <a:ln w="19050">
            <a:solidFill>
              <a:schemeClr val="accent1"/>
            </a:solidFill>
          </a:ln>
        </p:spPr>
        <p:txBody>
          <a:bodyPr wrap="square" rtlCol="0">
            <a:spAutoFit/>
          </a:bodyPr>
          <a:lstStyle/>
          <a:p>
            <a:pPr algn="ctr"/>
            <a:r>
              <a:rPr lang="en-US" sz="1000" dirty="0" smtClean="0"/>
              <a:t>“genome organization” genes</a:t>
            </a:r>
            <a:endParaRPr lang="en-US" sz="1000" dirty="0"/>
          </a:p>
        </p:txBody>
      </p:sp>
      <p:sp>
        <p:nvSpPr>
          <p:cNvPr id="56" name="TextBox 55"/>
          <p:cNvSpPr txBox="1"/>
          <p:nvPr/>
        </p:nvSpPr>
        <p:spPr>
          <a:xfrm>
            <a:off x="5445150" y="1752600"/>
            <a:ext cx="1336650" cy="246221"/>
          </a:xfrm>
          <a:prstGeom prst="rect">
            <a:avLst/>
          </a:prstGeom>
          <a:noFill/>
          <a:ln w="19050">
            <a:solidFill>
              <a:schemeClr val="accent1"/>
            </a:solidFill>
          </a:ln>
        </p:spPr>
        <p:txBody>
          <a:bodyPr wrap="square" rtlCol="0">
            <a:spAutoFit/>
          </a:bodyPr>
          <a:lstStyle/>
          <a:p>
            <a:pPr algn="ctr"/>
            <a:r>
              <a:rPr lang="en-US" sz="1000" dirty="0" smtClean="0"/>
              <a:t>“body plan” genes</a:t>
            </a:r>
            <a:endParaRPr lang="en-US" sz="1000" dirty="0"/>
          </a:p>
        </p:txBody>
      </p:sp>
      <p:cxnSp>
        <p:nvCxnSpPr>
          <p:cNvPr id="53" name="Straight Arrow Connector 52"/>
          <p:cNvCxnSpPr/>
          <p:nvPr/>
        </p:nvCxnSpPr>
        <p:spPr>
          <a:xfrm flipH="1">
            <a:off x="1219200" y="914400"/>
            <a:ext cx="381000" cy="304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6200" y="1295400"/>
            <a:ext cx="1336650" cy="400110"/>
          </a:xfrm>
          <a:prstGeom prst="rect">
            <a:avLst/>
          </a:prstGeom>
          <a:noFill/>
          <a:ln w="19050">
            <a:solidFill>
              <a:schemeClr val="accent1"/>
            </a:solidFill>
          </a:ln>
        </p:spPr>
        <p:txBody>
          <a:bodyPr wrap="square" rtlCol="0">
            <a:spAutoFit/>
          </a:bodyPr>
          <a:lstStyle/>
          <a:p>
            <a:pPr algn="ctr"/>
            <a:r>
              <a:rPr lang="en-US" sz="1000" dirty="0" smtClean="0"/>
              <a:t>Methylation related probes</a:t>
            </a:r>
            <a:endParaRPr lang="en-US" sz="1000" dirty="0"/>
          </a:p>
        </p:txBody>
      </p:sp>
      <p:sp>
        <p:nvSpPr>
          <p:cNvPr id="54" name="Oval 53"/>
          <p:cNvSpPr/>
          <p:nvPr/>
        </p:nvSpPr>
        <p:spPr>
          <a:xfrm>
            <a:off x="3276600" y="228600"/>
            <a:ext cx="1143000" cy="551021"/>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667000" y="1419999"/>
            <a:ext cx="1561703" cy="551021"/>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52600" y="439579"/>
            <a:ext cx="1676400" cy="55102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000897" y="609600"/>
            <a:ext cx="647303" cy="275511"/>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981201" y="2362200"/>
            <a:ext cx="609600" cy="152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81200" y="2667000"/>
            <a:ext cx="609600" cy="152400"/>
          </a:xfrm>
          <a:prstGeom prst="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895600" y="2344579"/>
            <a:ext cx="1336650" cy="246221"/>
          </a:xfrm>
          <a:prstGeom prst="rect">
            <a:avLst/>
          </a:prstGeom>
          <a:noFill/>
          <a:ln w="19050">
            <a:solidFill>
              <a:schemeClr val="accent1"/>
            </a:solidFill>
          </a:ln>
        </p:spPr>
        <p:txBody>
          <a:bodyPr wrap="square" rtlCol="0">
            <a:spAutoFit/>
          </a:bodyPr>
          <a:lstStyle/>
          <a:p>
            <a:pPr algn="ctr"/>
            <a:r>
              <a:rPr lang="en-US" sz="1000" dirty="0" smtClean="0"/>
              <a:t>+ </a:t>
            </a:r>
            <a:r>
              <a:rPr lang="en-US" sz="1000" dirty="0" err="1" smtClean="0"/>
              <a:t>Corr</a:t>
            </a:r>
            <a:r>
              <a:rPr lang="en-US" sz="1000" dirty="0" smtClean="0"/>
              <a:t> (&gt; 0.452)</a:t>
            </a:r>
            <a:endParaRPr lang="en-US" sz="1000" dirty="0"/>
          </a:p>
        </p:txBody>
      </p:sp>
      <p:sp>
        <p:nvSpPr>
          <p:cNvPr id="24" name="TextBox 23"/>
          <p:cNvSpPr txBox="1"/>
          <p:nvPr/>
        </p:nvSpPr>
        <p:spPr>
          <a:xfrm>
            <a:off x="2895600" y="2649379"/>
            <a:ext cx="1336650" cy="246221"/>
          </a:xfrm>
          <a:prstGeom prst="rect">
            <a:avLst/>
          </a:prstGeom>
          <a:noFill/>
          <a:ln w="19050">
            <a:solidFill>
              <a:schemeClr val="accent1"/>
            </a:solidFill>
          </a:ln>
        </p:spPr>
        <p:txBody>
          <a:bodyPr wrap="square" rtlCol="0">
            <a:spAutoFit/>
          </a:bodyPr>
          <a:lstStyle/>
          <a:p>
            <a:pPr algn="ctr"/>
            <a:r>
              <a:rPr lang="en-US" sz="1000" dirty="0" smtClean="0"/>
              <a:t>-  </a:t>
            </a:r>
            <a:r>
              <a:rPr lang="en-US" sz="1000" dirty="0" err="1" smtClean="0"/>
              <a:t>Corr</a:t>
            </a:r>
            <a:r>
              <a:rPr lang="en-US" sz="1000" dirty="0" smtClean="0"/>
              <a:t> (&gt; 0.452)</a:t>
            </a:r>
            <a:endParaRPr lang="en-US" sz="1000" dirty="0"/>
          </a:p>
        </p:txBody>
      </p:sp>
    </p:spTree>
    <p:extLst>
      <p:ext uri="{BB962C8B-B14F-4D97-AF65-F5344CB8AC3E}">
        <p14:creationId xmlns:p14="http://schemas.microsoft.com/office/powerpoint/2010/main" val="19147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61"/>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63"/>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4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P spid="48" grpId="1" animBg="1"/>
      <p:bldP spid="41" grpId="0" animBg="1"/>
      <p:bldP spid="41" grpId="1" animBg="1"/>
      <p:bldP spid="55" grpId="0" animBg="1"/>
      <p:bldP spid="55" grpId="1" animBg="1"/>
      <p:bldP spid="56" grpId="0" animBg="1"/>
      <p:bldP spid="56" grpId="1" animBg="1"/>
      <p:bldP spid="59" grpId="0" animBg="1"/>
      <p:bldP spid="59" grpId="1" animBg="1"/>
      <p:bldP spid="54" grpId="0" animBg="1"/>
      <p:bldP spid="54" grpId="1" animBg="1"/>
      <p:bldP spid="54" grpId="2" animBg="1"/>
      <p:bldP spid="61" grpId="0" animBg="1"/>
      <p:bldP spid="61" grpId="1" animBg="1"/>
      <p:bldP spid="61" grpId="2" animBg="1"/>
      <p:bldP spid="62" grpId="0" animBg="1"/>
      <p:bldP spid="62" grpId="1" animBg="1"/>
      <p:bldP spid="63" grpId="0" animBg="1"/>
      <p:bldP spid="63" grpId="1" animBg="1"/>
      <p:bldP spid="2" grpId="0" animBg="1"/>
      <p:bldP spid="2" grpId="1" animBg="1"/>
      <p:bldP spid="21" grpId="0" animBg="1"/>
      <p:bldP spid="21" grpId="1" animBg="1"/>
      <p:bldP spid="23" grpId="0" animBg="1"/>
      <p:bldP spid="23" grpId="1" animBg="1"/>
      <p:bldP spid="24" grpId="0" animBg="1"/>
      <p:bldP spid="2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31</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457200" y="4572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Results</a:t>
            </a:r>
            <a:endParaRPr lang="en-US" sz="4000" b="1" dirty="0">
              <a:solidFill>
                <a:srgbClr val="002060"/>
              </a:solidFill>
              <a:latin typeface="Book Antiqua" panose="02040602050305030304" pitchFamily="18" charset="0"/>
            </a:endParaRPr>
          </a:p>
        </p:txBody>
      </p:sp>
      <p:sp>
        <p:nvSpPr>
          <p:cNvPr id="9" name="TextBox 8"/>
          <p:cNvSpPr txBox="1"/>
          <p:nvPr/>
        </p:nvSpPr>
        <p:spPr>
          <a:xfrm>
            <a:off x="2743200" y="903476"/>
            <a:ext cx="2590800"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Methylome</a:t>
            </a:r>
            <a:endParaRPr lang="en-US" sz="2800" dirty="0">
              <a:solidFill>
                <a:srgbClr val="002060"/>
              </a:solidFill>
              <a:latin typeface="Book Antiqua" panose="02040602050305030304" pitchFamily="18" charset="0"/>
            </a:endParaRPr>
          </a:p>
        </p:txBody>
      </p:sp>
      <p:sp>
        <p:nvSpPr>
          <p:cNvPr id="10" name="TextBox 9"/>
          <p:cNvSpPr txBox="1"/>
          <p:nvPr/>
        </p:nvSpPr>
        <p:spPr>
          <a:xfrm>
            <a:off x="2699656" y="3177316"/>
            <a:ext cx="3080658" cy="523220"/>
          </a:xfrm>
          <a:prstGeom prst="rect">
            <a:avLst/>
          </a:prstGeom>
          <a:noFill/>
        </p:spPr>
        <p:txBody>
          <a:bodyPr wrap="square" rtlCol="0">
            <a:spAutoFit/>
          </a:bodyPr>
          <a:lstStyle/>
          <a:p>
            <a:r>
              <a:rPr lang="en-US" sz="2800" dirty="0" smtClean="0">
                <a:solidFill>
                  <a:srgbClr val="002060"/>
                </a:solidFill>
                <a:latin typeface="Book Antiqua" panose="02040602050305030304" pitchFamily="18" charset="0"/>
              </a:rPr>
              <a:t>Genome</a:t>
            </a:r>
            <a:endParaRPr lang="en-US" sz="2800" dirty="0">
              <a:solidFill>
                <a:srgbClr val="002060"/>
              </a:solidFill>
              <a:latin typeface="Book Antiqua" panose="02040602050305030304" pitchFamily="18" charset="0"/>
            </a:endParaRPr>
          </a:p>
        </p:txBody>
      </p:sp>
      <p:sp>
        <p:nvSpPr>
          <p:cNvPr id="11" name="TextBox 10"/>
          <p:cNvSpPr txBox="1"/>
          <p:nvPr/>
        </p:nvSpPr>
        <p:spPr>
          <a:xfrm>
            <a:off x="2743200" y="5181600"/>
            <a:ext cx="2590800" cy="523220"/>
          </a:xfrm>
          <a:prstGeom prst="rect">
            <a:avLst/>
          </a:prstGeom>
          <a:noFill/>
        </p:spPr>
        <p:txBody>
          <a:bodyPr wrap="square" rtlCol="0">
            <a:spAutoFit/>
          </a:bodyPr>
          <a:lstStyle/>
          <a:p>
            <a:r>
              <a:rPr lang="en-US" sz="2800" dirty="0" smtClean="0">
                <a:solidFill>
                  <a:srgbClr val="002060"/>
                </a:solidFill>
                <a:latin typeface="Book Antiqua" panose="02040602050305030304" pitchFamily="18" charset="0"/>
              </a:rPr>
              <a:t>Transcriptome</a:t>
            </a:r>
            <a:endParaRPr lang="en-US" sz="2800" dirty="0">
              <a:solidFill>
                <a:srgbClr val="002060"/>
              </a:solidFill>
              <a:latin typeface="Book Antiqua" panose="02040602050305030304" pitchFamily="18" charset="0"/>
            </a:endParaRPr>
          </a:p>
        </p:txBody>
      </p:sp>
      <p:sp>
        <p:nvSpPr>
          <p:cNvPr id="12" name="TextBox 11"/>
          <p:cNvSpPr txBox="1"/>
          <p:nvPr/>
        </p:nvSpPr>
        <p:spPr>
          <a:xfrm>
            <a:off x="5334000" y="2230160"/>
            <a:ext cx="2743200"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mGWAS</a:t>
            </a:r>
            <a:endParaRPr lang="en-US" sz="2800" dirty="0">
              <a:solidFill>
                <a:srgbClr val="FF0000"/>
              </a:solidFill>
              <a:latin typeface="Book Antiqua" panose="02040602050305030304" pitchFamily="18" charset="0"/>
            </a:endParaRPr>
          </a:p>
        </p:txBody>
      </p:sp>
      <p:cxnSp>
        <p:nvCxnSpPr>
          <p:cNvPr id="14" name="Straight Arrow Connector 13"/>
          <p:cNvCxnSpPr>
            <a:endCxn id="20" idx="0"/>
          </p:cNvCxnSpPr>
          <p:nvPr/>
        </p:nvCxnSpPr>
        <p:spPr>
          <a:xfrm flipH="1">
            <a:off x="1540329" y="1295400"/>
            <a:ext cx="1159327" cy="184916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540329" y="3776990"/>
            <a:ext cx="1170213" cy="155701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40728" y="1295400"/>
            <a:ext cx="440872" cy="1003236"/>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3144560"/>
            <a:ext cx="3080658" cy="523220"/>
          </a:xfrm>
          <a:prstGeom prst="rect">
            <a:avLst/>
          </a:prstGeom>
          <a:noFill/>
        </p:spPr>
        <p:txBody>
          <a:bodyPr wrap="square" rtlCol="0">
            <a:spAutoFit/>
          </a:bodyPr>
          <a:lstStyle/>
          <a:p>
            <a:r>
              <a:rPr lang="en-US" sz="2800" dirty="0" err="1" smtClean="0">
                <a:solidFill>
                  <a:srgbClr val="002060"/>
                </a:solidFill>
                <a:latin typeface="Book Antiqua" panose="02040602050305030304" pitchFamily="18" charset="0"/>
              </a:rPr>
              <a:t>Corr</a:t>
            </a:r>
            <a:r>
              <a:rPr lang="en-US" sz="2800" dirty="0" smtClean="0">
                <a:solidFill>
                  <a:srgbClr val="002060"/>
                </a:solidFill>
                <a:latin typeface="Book Antiqua" panose="02040602050305030304" pitchFamily="18" charset="0"/>
              </a:rPr>
              <a:t>(</a:t>
            </a:r>
            <a:r>
              <a:rPr lang="en-US" sz="2800" dirty="0" err="1" smtClean="0">
                <a:solidFill>
                  <a:srgbClr val="002060"/>
                </a:solidFill>
                <a:latin typeface="Book Antiqua" panose="02040602050305030304" pitchFamily="18" charset="0"/>
              </a:rPr>
              <a:t>Meth,GE</a:t>
            </a:r>
            <a:r>
              <a:rPr lang="en-US" sz="2800" dirty="0" smtClean="0">
                <a:solidFill>
                  <a:srgbClr val="002060"/>
                </a:solidFill>
                <a:latin typeface="Book Antiqua" panose="02040602050305030304" pitchFamily="18" charset="0"/>
              </a:rPr>
              <a:t>)</a:t>
            </a:r>
            <a:endParaRPr lang="en-US" sz="2800" dirty="0">
              <a:solidFill>
                <a:srgbClr val="002060"/>
              </a:solidFill>
              <a:latin typeface="Book Antiqua" panose="02040602050305030304" pitchFamily="18" charset="0"/>
            </a:endParaRPr>
          </a:p>
        </p:txBody>
      </p:sp>
      <p:cxnSp>
        <p:nvCxnSpPr>
          <p:cNvPr id="22" name="Straight Arrow Connector 21"/>
          <p:cNvCxnSpPr/>
          <p:nvPr/>
        </p:nvCxnSpPr>
        <p:spPr>
          <a:xfrm flipV="1">
            <a:off x="4381500" y="2560247"/>
            <a:ext cx="723900" cy="62926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34000" y="4353580"/>
            <a:ext cx="2743200" cy="523220"/>
          </a:xfrm>
          <a:prstGeom prst="rect">
            <a:avLst/>
          </a:prstGeom>
          <a:noFill/>
        </p:spPr>
        <p:txBody>
          <a:bodyPr wrap="square" rtlCol="0">
            <a:spAutoFit/>
          </a:bodyPr>
          <a:lstStyle/>
          <a:p>
            <a:r>
              <a:rPr lang="en-US" sz="2800" dirty="0" err="1">
                <a:solidFill>
                  <a:srgbClr val="FF0000"/>
                </a:solidFill>
                <a:latin typeface="Book Antiqua" panose="02040602050305030304" pitchFamily="18" charset="0"/>
              </a:rPr>
              <a:t>e</a:t>
            </a:r>
            <a:r>
              <a:rPr lang="en-US" sz="2800" dirty="0" err="1" smtClean="0">
                <a:solidFill>
                  <a:srgbClr val="FF0000"/>
                </a:solidFill>
                <a:latin typeface="Book Antiqua" panose="02040602050305030304" pitchFamily="18" charset="0"/>
              </a:rPr>
              <a:t>GWAS</a:t>
            </a:r>
            <a:endParaRPr lang="en-US" sz="2800" dirty="0">
              <a:solidFill>
                <a:srgbClr val="FF0000"/>
              </a:solidFill>
              <a:latin typeface="Book Antiqua" panose="02040602050305030304" pitchFamily="18" charset="0"/>
            </a:endParaRPr>
          </a:p>
        </p:txBody>
      </p:sp>
      <p:cxnSp>
        <p:nvCxnSpPr>
          <p:cNvPr id="25" name="Straight Arrow Connector 24"/>
          <p:cNvCxnSpPr/>
          <p:nvPr/>
        </p:nvCxnSpPr>
        <p:spPr>
          <a:xfrm>
            <a:off x="4381500" y="3776990"/>
            <a:ext cx="949778" cy="57659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230585" y="4876800"/>
            <a:ext cx="201386" cy="566411"/>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58000" y="3189516"/>
            <a:ext cx="2743200" cy="523220"/>
          </a:xfrm>
          <a:prstGeom prst="rect">
            <a:avLst/>
          </a:prstGeom>
          <a:noFill/>
        </p:spPr>
        <p:txBody>
          <a:bodyPr wrap="square" rtlCol="0">
            <a:spAutoFit/>
          </a:bodyPr>
          <a:lstStyle/>
          <a:p>
            <a:r>
              <a:rPr lang="en-US" sz="2800" dirty="0" err="1" smtClean="0">
                <a:solidFill>
                  <a:srgbClr val="FF0000"/>
                </a:solidFill>
                <a:latin typeface="Book Antiqua" panose="02040602050305030304" pitchFamily="18" charset="0"/>
              </a:rPr>
              <a:t>meGWAS</a:t>
            </a:r>
            <a:endParaRPr lang="en-US" sz="2800" dirty="0">
              <a:solidFill>
                <a:srgbClr val="FF0000"/>
              </a:solidFill>
              <a:latin typeface="Book Antiqua" panose="02040602050305030304" pitchFamily="18" charset="0"/>
            </a:endParaRPr>
          </a:p>
        </p:txBody>
      </p:sp>
      <p:cxnSp>
        <p:nvCxnSpPr>
          <p:cNvPr id="46" name="Straight Arrow Connector 45"/>
          <p:cNvCxnSpPr/>
          <p:nvPr/>
        </p:nvCxnSpPr>
        <p:spPr>
          <a:xfrm>
            <a:off x="6992711" y="2645584"/>
            <a:ext cx="609600" cy="5843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822622" y="3776990"/>
            <a:ext cx="779689" cy="8064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72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39C72-B885-4DEA-A892-D80EAD5AA55F}" type="datetime1">
              <a:rPr lang="en-US" smtClean="0"/>
              <a:t>1/27/2016</a:t>
            </a:fld>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32</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1450" y="685800"/>
            <a:ext cx="6259513"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648200" y="762000"/>
            <a:ext cx="2972594"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72125" y="3048000"/>
            <a:ext cx="2972594"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48200" y="3048000"/>
            <a:ext cx="2972594"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9" name="Rectangle 8"/>
          <p:cNvSpPr/>
          <p:nvPr/>
        </p:nvSpPr>
        <p:spPr>
          <a:xfrm>
            <a:off x="2057401" y="3200400"/>
            <a:ext cx="609600" cy="152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57400" y="3505200"/>
            <a:ext cx="609600" cy="152400"/>
          </a:xfrm>
          <a:prstGeom prst="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971800" y="3182779"/>
            <a:ext cx="1336650" cy="246221"/>
          </a:xfrm>
          <a:prstGeom prst="rect">
            <a:avLst/>
          </a:prstGeom>
          <a:noFill/>
          <a:ln w="19050">
            <a:solidFill>
              <a:schemeClr val="accent1"/>
            </a:solidFill>
          </a:ln>
        </p:spPr>
        <p:txBody>
          <a:bodyPr wrap="square" rtlCol="0">
            <a:spAutoFit/>
          </a:bodyPr>
          <a:lstStyle/>
          <a:p>
            <a:pPr algn="ctr"/>
            <a:r>
              <a:rPr lang="en-US" sz="1000" dirty="0" smtClean="0"/>
              <a:t>+ </a:t>
            </a:r>
            <a:r>
              <a:rPr lang="en-US" sz="1000" dirty="0" err="1" smtClean="0"/>
              <a:t>Corr</a:t>
            </a:r>
            <a:r>
              <a:rPr lang="en-US" sz="1000" dirty="0" smtClean="0"/>
              <a:t> (&gt; 0.452)</a:t>
            </a:r>
            <a:endParaRPr lang="en-US" sz="1000" dirty="0"/>
          </a:p>
        </p:txBody>
      </p:sp>
      <p:sp>
        <p:nvSpPr>
          <p:cNvPr id="12" name="TextBox 11"/>
          <p:cNvSpPr txBox="1"/>
          <p:nvPr/>
        </p:nvSpPr>
        <p:spPr>
          <a:xfrm>
            <a:off x="2971800" y="3487579"/>
            <a:ext cx="1336650" cy="246221"/>
          </a:xfrm>
          <a:prstGeom prst="rect">
            <a:avLst/>
          </a:prstGeom>
          <a:noFill/>
          <a:ln w="19050">
            <a:solidFill>
              <a:schemeClr val="accent1"/>
            </a:solidFill>
          </a:ln>
        </p:spPr>
        <p:txBody>
          <a:bodyPr wrap="square" rtlCol="0">
            <a:spAutoFit/>
          </a:bodyPr>
          <a:lstStyle/>
          <a:p>
            <a:pPr algn="ctr"/>
            <a:r>
              <a:rPr lang="en-US" sz="1000" dirty="0" smtClean="0"/>
              <a:t>-  </a:t>
            </a:r>
            <a:r>
              <a:rPr lang="en-US" sz="1000" dirty="0" err="1" smtClean="0"/>
              <a:t>Corr</a:t>
            </a:r>
            <a:r>
              <a:rPr lang="en-US" sz="1000" dirty="0" smtClean="0"/>
              <a:t> (&gt; 0.452)</a:t>
            </a:r>
            <a:endParaRPr lang="en-US" sz="1000" dirty="0"/>
          </a:p>
        </p:txBody>
      </p:sp>
      <p:sp>
        <p:nvSpPr>
          <p:cNvPr id="13" name="Rectangle 12"/>
          <p:cNvSpPr/>
          <p:nvPr/>
        </p:nvSpPr>
        <p:spPr>
          <a:xfrm>
            <a:off x="2057401" y="3886200"/>
            <a:ext cx="60960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57400" y="4191000"/>
            <a:ext cx="609600" cy="1524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71800" y="3868579"/>
            <a:ext cx="1336650" cy="246221"/>
          </a:xfrm>
          <a:prstGeom prst="rect">
            <a:avLst/>
          </a:prstGeom>
          <a:noFill/>
          <a:ln w="19050">
            <a:solidFill>
              <a:schemeClr val="accent1"/>
            </a:solidFill>
          </a:ln>
        </p:spPr>
        <p:txBody>
          <a:bodyPr wrap="square" rtlCol="0">
            <a:spAutoFit/>
          </a:bodyPr>
          <a:lstStyle/>
          <a:p>
            <a:pPr algn="ctr"/>
            <a:r>
              <a:rPr lang="en-US" sz="1000" dirty="0" err="1" smtClean="0"/>
              <a:t>eQTL</a:t>
            </a:r>
            <a:endParaRPr lang="en-US" sz="1000" dirty="0"/>
          </a:p>
        </p:txBody>
      </p:sp>
      <p:sp>
        <p:nvSpPr>
          <p:cNvPr id="16" name="TextBox 15"/>
          <p:cNvSpPr txBox="1"/>
          <p:nvPr/>
        </p:nvSpPr>
        <p:spPr>
          <a:xfrm>
            <a:off x="2971800" y="4173379"/>
            <a:ext cx="1336650" cy="246221"/>
          </a:xfrm>
          <a:prstGeom prst="rect">
            <a:avLst/>
          </a:prstGeom>
          <a:noFill/>
          <a:ln w="19050">
            <a:solidFill>
              <a:schemeClr val="accent1"/>
            </a:solidFill>
          </a:ln>
        </p:spPr>
        <p:txBody>
          <a:bodyPr wrap="square" rtlCol="0">
            <a:spAutoFit/>
          </a:bodyPr>
          <a:lstStyle/>
          <a:p>
            <a:pPr algn="ctr"/>
            <a:r>
              <a:rPr lang="en-US" sz="1000" dirty="0" err="1" smtClean="0"/>
              <a:t>mQTL</a:t>
            </a:r>
            <a:endParaRPr lang="en-US" sz="1000" dirty="0"/>
          </a:p>
        </p:txBody>
      </p:sp>
    </p:spTree>
    <p:extLst>
      <p:ext uri="{BB962C8B-B14F-4D97-AF65-F5344CB8AC3E}">
        <p14:creationId xmlns:p14="http://schemas.microsoft.com/office/powerpoint/2010/main" val="58020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364EC-0BE0-47CC-ACE6-072B7FF4F531}" type="datetime1">
              <a:rPr lang="en-US" smtClean="0"/>
              <a:t>1/27/2016</a:t>
            </a:fld>
            <a:endParaRPr lang="en-US"/>
          </a:p>
        </p:txBody>
      </p:sp>
      <p:sp>
        <p:nvSpPr>
          <p:cNvPr id="3" name="Footer Placeholder 2"/>
          <p:cNvSpPr>
            <a:spLocks noGrp="1"/>
          </p:cNvSpPr>
          <p:nvPr>
            <p:ph type="ftr" sz="quarter" idx="11"/>
          </p:nvPr>
        </p:nvSpPr>
        <p:spPr/>
        <p:txBody>
          <a:bodyPr/>
          <a:lstStyle/>
          <a:p>
            <a:r>
              <a:rPr lang="en-US" smtClean="0"/>
              <a:t>Quant Gen Lab meeting presentations - Agustin Gonzalez Reymundez</a:t>
            </a:r>
            <a:endParaRPr lang="en-US"/>
          </a:p>
        </p:txBody>
      </p:sp>
      <p:sp>
        <p:nvSpPr>
          <p:cNvPr id="4" name="Slide Number Placeholder 3"/>
          <p:cNvSpPr>
            <a:spLocks noGrp="1"/>
          </p:cNvSpPr>
          <p:nvPr>
            <p:ph type="sldNum" sz="quarter" idx="12"/>
          </p:nvPr>
        </p:nvSpPr>
        <p:spPr/>
        <p:txBody>
          <a:bodyPr/>
          <a:lstStyle/>
          <a:p>
            <a:fld id="{D543A507-8125-4318-AB7C-419B7A0C3CB5}" type="slidenum">
              <a:rPr lang="en-US" smtClean="0"/>
              <a:t>33</a:t>
            </a:fld>
            <a:endParaRPr lang="en-US"/>
          </a:p>
        </p:txBody>
      </p:sp>
      <p:sp>
        <p:nvSpPr>
          <p:cNvPr id="5" name="TextBox 4"/>
          <p:cNvSpPr txBox="1"/>
          <p:nvPr/>
        </p:nvSpPr>
        <p:spPr>
          <a:xfrm>
            <a:off x="457200" y="2286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Discussion</a:t>
            </a:r>
            <a:endParaRPr lang="en-US" sz="4000" b="1" dirty="0">
              <a:solidFill>
                <a:srgbClr val="002060"/>
              </a:solidFill>
              <a:latin typeface="Book Antiqua" panose="02040602050305030304" pitchFamily="18" charset="0"/>
            </a:endParaRPr>
          </a:p>
        </p:txBody>
      </p:sp>
      <p:sp>
        <p:nvSpPr>
          <p:cNvPr id="6" name="TextBox 5"/>
          <p:cNvSpPr txBox="1"/>
          <p:nvPr/>
        </p:nvSpPr>
        <p:spPr>
          <a:xfrm>
            <a:off x="381000" y="838200"/>
            <a:ext cx="8534400" cy="5632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solidFill>
                  <a:srgbClr val="002060"/>
                </a:solidFill>
                <a:latin typeface="Book Antiqua" panose="02040602050305030304" pitchFamily="18" charset="0"/>
              </a:rPr>
              <a:t>Methylation occurs in a bimodal </a:t>
            </a:r>
            <a:r>
              <a:rPr lang="en-US" sz="2400" b="1" dirty="0" smtClean="0">
                <a:solidFill>
                  <a:srgbClr val="002060"/>
                </a:solidFill>
                <a:latin typeface="Book Antiqua" panose="02040602050305030304" pitchFamily="18" charset="0"/>
              </a:rPr>
              <a:t>fashion</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Most of the hypo-methylated regions are located nearby active transcription sites</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Few loci were associated with both Methylation and Expression variation (sample size?)</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However, </a:t>
            </a:r>
            <a:r>
              <a:rPr lang="en-US" sz="2400" b="1" dirty="0" err="1" smtClean="0">
                <a:solidFill>
                  <a:srgbClr val="002060"/>
                </a:solidFill>
                <a:latin typeface="Book Antiqua" panose="02040602050305030304" pitchFamily="18" charset="0"/>
              </a:rPr>
              <a:t>emQTL</a:t>
            </a:r>
            <a:r>
              <a:rPr lang="en-US" sz="2400" b="1" dirty="0" smtClean="0">
                <a:solidFill>
                  <a:srgbClr val="002060"/>
                </a:solidFill>
                <a:latin typeface="Book Antiqua" panose="02040602050305030304" pitchFamily="18" charset="0"/>
              </a:rPr>
              <a:t> in some developmental genes exhibit the same properties than in other tissues (rare but reproducible phenomenon)</a:t>
            </a:r>
          </a:p>
          <a:p>
            <a:pPr marL="342900" indent="-342900">
              <a:lnSpc>
                <a:spcPct val="150000"/>
              </a:lnSpc>
              <a:buFont typeface="Arial" panose="020B0604020202020204" pitchFamily="34" charset="0"/>
              <a:buChar char="•"/>
            </a:pPr>
            <a:r>
              <a:rPr lang="en-US" sz="2400" b="1" dirty="0" smtClean="0">
                <a:solidFill>
                  <a:srgbClr val="002060"/>
                </a:solidFill>
                <a:latin typeface="Book Antiqua" panose="02040602050305030304" pitchFamily="18" charset="0"/>
              </a:rPr>
              <a:t>The data suggest that most of the regulation occur in CIS, with a non-negligible regulation on TRANS</a:t>
            </a:r>
          </a:p>
        </p:txBody>
      </p:sp>
    </p:spTree>
    <p:extLst>
      <p:ext uri="{BB962C8B-B14F-4D97-AF65-F5344CB8AC3E}">
        <p14:creationId xmlns:p14="http://schemas.microsoft.com/office/powerpoint/2010/main" val="222795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24AE6B-4276-4091-8AB6-17A1B912C815}"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34</a:t>
            </a:fld>
            <a:endParaRPr lang="en-US"/>
          </a:p>
        </p:txBody>
      </p:sp>
      <p:sp>
        <p:nvSpPr>
          <p:cNvPr id="8" name="Footer Placeholder 7"/>
          <p:cNvSpPr>
            <a:spLocks noGrp="1"/>
          </p:cNvSpPr>
          <p:nvPr>
            <p:ph type="ftr" sz="quarter" idx="11"/>
          </p:nvPr>
        </p:nvSpPr>
        <p:spPr/>
        <p:txBody>
          <a:bodyPr/>
          <a:lstStyle/>
          <a:p>
            <a:r>
              <a:rPr lang="en-US" smtClean="0"/>
              <a:t>Quant Gen Lab meeting presentations - Agustin Gonzalez Reymundez</a:t>
            </a:r>
            <a:endParaRPr lang="en-US"/>
          </a:p>
        </p:txBody>
      </p:sp>
      <p:sp>
        <p:nvSpPr>
          <p:cNvPr id="7" name="TextBox 6"/>
          <p:cNvSpPr txBox="1"/>
          <p:nvPr/>
        </p:nvSpPr>
        <p:spPr>
          <a:xfrm>
            <a:off x="533400" y="228600"/>
            <a:ext cx="7848600" cy="707886"/>
          </a:xfrm>
          <a:prstGeom prst="rect">
            <a:avLst/>
          </a:prstGeom>
          <a:noFill/>
        </p:spPr>
        <p:txBody>
          <a:bodyPr wrap="square" rtlCol="0">
            <a:spAutoFit/>
          </a:bodyPr>
          <a:lstStyle/>
          <a:p>
            <a:r>
              <a:rPr lang="en-US" sz="4000" b="1" dirty="0" smtClean="0">
                <a:solidFill>
                  <a:srgbClr val="002060"/>
                </a:solidFill>
                <a:latin typeface="Book Antiqua" panose="02040602050305030304" pitchFamily="18" charset="0"/>
              </a:rPr>
              <a:t>References</a:t>
            </a:r>
            <a:endParaRPr lang="en-US" sz="4000" b="1" dirty="0">
              <a:solidFill>
                <a:srgbClr val="002060"/>
              </a:solidFill>
              <a:latin typeface="Book Antiqua" panose="02040602050305030304" pitchFamily="18" charset="0"/>
            </a:endParaRPr>
          </a:p>
        </p:txBody>
      </p:sp>
      <p:sp>
        <p:nvSpPr>
          <p:cNvPr id="2" name="Rectangle 1"/>
          <p:cNvSpPr/>
          <p:nvPr/>
        </p:nvSpPr>
        <p:spPr>
          <a:xfrm>
            <a:off x="533400" y="914400"/>
            <a:ext cx="8153400" cy="577081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b="1" dirty="0">
                <a:solidFill>
                  <a:srgbClr val="002060"/>
                </a:solidFill>
                <a:latin typeface="Book Antiqua" panose="02040602050305030304" pitchFamily="18" charset="0"/>
              </a:rPr>
              <a:t>Bell JT, </a:t>
            </a:r>
            <a:r>
              <a:rPr lang="en-US" b="1" dirty="0" err="1">
                <a:solidFill>
                  <a:srgbClr val="002060"/>
                </a:solidFill>
                <a:latin typeface="Book Antiqua" panose="02040602050305030304" pitchFamily="18" charset="0"/>
              </a:rPr>
              <a:t>Pai</a:t>
            </a:r>
            <a:r>
              <a:rPr lang="en-US" b="1" dirty="0">
                <a:solidFill>
                  <a:srgbClr val="002060"/>
                </a:solidFill>
                <a:latin typeface="Book Antiqua" panose="02040602050305030304" pitchFamily="18" charset="0"/>
              </a:rPr>
              <a:t> AA, </a:t>
            </a:r>
            <a:r>
              <a:rPr lang="en-US" b="1" dirty="0" err="1">
                <a:solidFill>
                  <a:srgbClr val="002060"/>
                </a:solidFill>
                <a:latin typeface="Book Antiqua" panose="02040602050305030304" pitchFamily="18" charset="0"/>
              </a:rPr>
              <a:t>Pickrell</a:t>
            </a:r>
            <a:r>
              <a:rPr lang="en-US" b="1" dirty="0">
                <a:solidFill>
                  <a:srgbClr val="002060"/>
                </a:solidFill>
                <a:latin typeface="Book Antiqua" panose="02040602050305030304" pitchFamily="18" charset="0"/>
              </a:rPr>
              <a:t> JK, Gaffney DJ, Pique-</a:t>
            </a:r>
            <a:r>
              <a:rPr lang="en-US" b="1" dirty="0" err="1">
                <a:solidFill>
                  <a:srgbClr val="002060"/>
                </a:solidFill>
                <a:latin typeface="Book Antiqua" panose="02040602050305030304" pitchFamily="18" charset="0"/>
              </a:rPr>
              <a:t>Regi</a:t>
            </a:r>
            <a:r>
              <a:rPr lang="en-US" b="1" dirty="0">
                <a:solidFill>
                  <a:srgbClr val="002060"/>
                </a:solidFill>
                <a:latin typeface="Book Antiqua" panose="02040602050305030304" pitchFamily="18" charset="0"/>
              </a:rPr>
              <a:t> R, </a:t>
            </a:r>
            <a:r>
              <a:rPr lang="en-US" b="1" dirty="0" err="1">
                <a:solidFill>
                  <a:srgbClr val="002060"/>
                </a:solidFill>
                <a:latin typeface="Book Antiqua" panose="02040602050305030304" pitchFamily="18" charset="0"/>
              </a:rPr>
              <a:t>Degner</a:t>
            </a:r>
            <a:r>
              <a:rPr lang="en-US" b="1" dirty="0">
                <a:solidFill>
                  <a:srgbClr val="002060"/>
                </a:solidFill>
                <a:latin typeface="Book Antiqua" panose="02040602050305030304" pitchFamily="18" charset="0"/>
              </a:rPr>
              <a:t> JF, Gilad </a:t>
            </a:r>
            <a:r>
              <a:rPr lang="en-US" b="1" dirty="0" smtClean="0">
                <a:solidFill>
                  <a:srgbClr val="002060"/>
                </a:solidFill>
                <a:latin typeface="Book Antiqua" panose="02040602050305030304" pitchFamily="18" charset="0"/>
              </a:rPr>
              <a:t>Y, Pritchard </a:t>
            </a:r>
            <a:r>
              <a:rPr lang="en-US" b="1" dirty="0">
                <a:solidFill>
                  <a:srgbClr val="002060"/>
                </a:solidFill>
                <a:latin typeface="Book Antiqua" panose="02040602050305030304" pitchFamily="18" charset="0"/>
              </a:rPr>
              <a:t>JK: DNA methylation patterns associate with genetic and </a:t>
            </a:r>
            <a:r>
              <a:rPr lang="en-US" b="1" dirty="0" smtClean="0">
                <a:solidFill>
                  <a:srgbClr val="002060"/>
                </a:solidFill>
                <a:latin typeface="Book Antiqua" panose="02040602050305030304" pitchFamily="18" charset="0"/>
              </a:rPr>
              <a:t>gene expression </a:t>
            </a:r>
            <a:r>
              <a:rPr lang="en-US" b="1" dirty="0">
                <a:solidFill>
                  <a:srgbClr val="002060"/>
                </a:solidFill>
                <a:latin typeface="Book Antiqua" panose="02040602050305030304" pitchFamily="18" charset="0"/>
              </a:rPr>
              <a:t>variation in </a:t>
            </a:r>
            <a:r>
              <a:rPr lang="en-US" b="1" dirty="0" err="1">
                <a:solidFill>
                  <a:srgbClr val="002060"/>
                </a:solidFill>
                <a:latin typeface="Book Antiqua" panose="02040602050305030304" pitchFamily="18" charset="0"/>
              </a:rPr>
              <a:t>HapMap</a:t>
            </a:r>
            <a:r>
              <a:rPr lang="en-US" b="1" dirty="0">
                <a:solidFill>
                  <a:srgbClr val="002060"/>
                </a:solidFill>
                <a:latin typeface="Book Antiqua" panose="02040602050305030304" pitchFamily="18" charset="0"/>
              </a:rPr>
              <a:t> cell lines. Genome </a:t>
            </a:r>
            <a:r>
              <a:rPr lang="en-US" b="1" dirty="0" err="1">
                <a:solidFill>
                  <a:srgbClr val="002060"/>
                </a:solidFill>
                <a:latin typeface="Book Antiqua" panose="02040602050305030304" pitchFamily="18" charset="0"/>
              </a:rPr>
              <a:t>Biol</a:t>
            </a:r>
            <a:r>
              <a:rPr lang="en-US" b="1" dirty="0">
                <a:solidFill>
                  <a:srgbClr val="002060"/>
                </a:solidFill>
                <a:latin typeface="Book Antiqua" panose="02040602050305030304" pitchFamily="18" charset="0"/>
              </a:rPr>
              <a:t> 2011, 12:R10.</a:t>
            </a:r>
          </a:p>
          <a:p>
            <a:pPr marL="285750" indent="-285750" algn="just">
              <a:lnSpc>
                <a:spcPct val="150000"/>
              </a:lnSpc>
              <a:buFont typeface="Arial" panose="020B0604020202020204" pitchFamily="34" charset="0"/>
              <a:buChar char="•"/>
            </a:pPr>
            <a:r>
              <a:rPr lang="en-US" b="1" dirty="0">
                <a:solidFill>
                  <a:srgbClr val="002060"/>
                </a:solidFill>
                <a:latin typeface="Book Antiqua" panose="02040602050305030304" pitchFamily="18" charset="0"/>
              </a:rPr>
              <a:t>Gibbs JR, van der </a:t>
            </a:r>
            <a:r>
              <a:rPr lang="en-US" b="1" dirty="0" err="1">
                <a:solidFill>
                  <a:srgbClr val="002060"/>
                </a:solidFill>
                <a:latin typeface="Book Antiqua" panose="02040602050305030304" pitchFamily="18" charset="0"/>
              </a:rPr>
              <a:t>Brug</a:t>
            </a:r>
            <a:r>
              <a:rPr lang="en-US" b="1" dirty="0">
                <a:solidFill>
                  <a:srgbClr val="002060"/>
                </a:solidFill>
                <a:latin typeface="Book Antiqua" panose="02040602050305030304" pitchFamily="18" charset="0"/>
              </a:rPr>
              <a:t> MP, Hernandez DG, </a:t>
            </a:r>
            <a:r>
              <a:rPr lang="en-US" b="1" dirty="0" err="1">
                <a:solidFill>
                  <a:srgbClr val="002060"/>
                </a:solidFill>
                <a:latin typeface="Book Antiqua" panose="02040602050305030304" pitchFamily="18" charset="0"/>
              </a:rPr>
              <a:t>Traynor</a:t>
            </a:r>
            <a:r>
              <a:rPr lang="en-US" b="1" dirty="0">
                <a:solidFill>
                  <a:srgbClr val="002060"/>
                </a:solidFill>
                <a:latin typeface="Book Antiqua" panose="02040602050305030304" pitchFamily="18" charset="0"/>
              </a:rPr>
              <a:t> BJ, </a:t>
            </a:r>
            <a:r>
              <a:rPr lang="en-US" b="1" dirty="0" err="1">
                <a:solidFill>
                  <a:srgbClr val="002060"/>
                </a:solidFill>
                <a:latin typeface="Book Antiqua" panose="02040602050305030304" pitchFamily="18" charset="0"/>
              </a:rPr>
              <a:t>Nalls</a:t>
            </a:r>
            <a:r>
              <a:rPr lang="en-US" b="1" dirty="0">
                <a:solidFill>
                  <a:srgbClr val="002060"/>
                </a:solidFill>
                <a:latin typeface="Book Antiqua" panose="02040602050305030304" pitchFamily="18" charset="0"/>
              </a:rPr>
              <a:t> MA, Lai </a:t>
            </a:r>
            <a:r>
              <a:rPr lang="en-US" b="1" dirty="0" smtClean="0">
                <a:solidFill>
                  <a:srgbClr val="002060"/>
                </a:solidFill>
                <a:latin typeface="Book Antiqua" panose="02040602050305030304" pitchFamily="18" charset="0"/>
              </a:rPr>
              <a:t>S-L, </a:t>
            </a:r>
            <a:r>
              <a:rPr lang="en-US" b="1" dirty="0" err="1" smtClean="0">
                <a:solidFill>
                  <a:srgbClr val="002060"/>
                </a:solidFill>
                <a:latin typeface="Book Antiqua" panose="02040602050305030304" pitchFamily="18" charset="0"/>
              </a:rPr>
              <a:t>Arepalli</a:t>
            </a:r>
            <a:r>
              <a:rPr lang="en-US" b="1" dirty="0" smtClean="0">
                <a:solidFill>
                  <a:srgbClr val="002060"/>
                </a:solidFill>
                <a:latin typeface="Book Antiqua" panose="02040602050305030304" pitchFamily="18" charset="0"/>
              </a:rPr>
              <a:t> </a:t>
            </a:r>
            <a:r>
              <a:rPr lang="en-US" b="1" dirty="0">
                <a:solidFill>
                  <a:srgbClr val="002060"/>
                </a:solidFill>
                <a:latin typeface="Book Antiqua" panose="02040602050305030304" pitchFamily="18" charset="0"/>
              </a:rPr>
              <a:t>S, </a:t>
            </a:r>
            <a:r>
              <a:rPr lang="en-US" b="1" dirty="0" err="1">
                <a:solidFill>
                  <a:srgbClr val="002060"/>
                </a:solidFill>
                <a:latin typeface="Book Antiqua" panose="02040602050305030304" pitchFamily="18" charset="0"/>
              </a:rPr>
              <a:t>Dillman</a:t>
            </a:r>
            <a:r>
              <a:rPr lang="en-US" b="1" dirty="0">
                <a:solidFill>
                  <a:srgbClr val="002060"/>
                </a:solidFill>
                <a:latin typeface="Book Antiqua" panose="02040602050305030304" pitchFamily="18" charset="0"/>
              </a:rPr>
              <a:t> A, Rafferty IP, </a:t>
            </a:r>
            <a:r>
              <a:rPr lang="en-US" b="1" dirty="0" err="1">
                <a:solidFill>
                  <a:srgbClr val="002060"/>
                </a:solidFill>
                <a:latin typeface="Book Antiqua" panose="02040602050305030304" pitchFamily="18" charset="0"/>
              </a:rPr>
              <a:t>Troncoso</a:t>
            </a:r>
            <a:r>
              <a:rPr lang="en-US" b="1" dirty="0">
                <a:solidFill>
                  <a:srgbClr val="002060"/>
                </a:solidFill>
                <a:latin typeface="Book Antiqua" panose="02040602050305030304" pitchFamily="18" charset="0"/>
              </a:rPr>
              <a:t> J, Johnson R, </a:t>
            </a:r>
            <a:r>
              <a:rPr lang="en-US" b="1" dirty="0" err="1">
                <a:solidFill>
                  <a:srgbClr val="002060"/>
                </a:solidFill>
                <a:latin typeface="Book Antiqua" panose="02040602050305030304" pitchFamily="18" charset="0"/>
              </a:rPr>
              <a:t>Zielke</a:t>
            </a:r>
            <a:r>
              <a:rPr lang="en-US" b="1" dirty="0">
                <a:solidFill>
                  <a:srgbClr val="002060"/>
                </a:solidFill>
                <a:latin typeface="Book Antiqua" panose="02040602050305030304" pitchFamily="18" charset="0"/>
              </a:rPr>
              <a:t> HR, </a:t>
            </a:r>
            <a:r>
              <a:rPr lang="en-US" b="1" dirty="0" err="1" smtClean="0">
                <a:solidFill>
                  <a:srgbClr val="002060"/>
                </a:solidFill>
                <a:latin typeface="Book Antiqua" panose="02040602050305030304" pitchFamily="18" charset="0"/>
              </a:rPr>
              <a:t>Ferrucci</a:t>
            </a:r>
            <a:r>
              <a:rPr lang="en-US" b="1" dirty="0" smtClean="0">
                <a:solidFill>
                  <a:srgbClr val="002060"/>
                </a:solidFill>
                <a:latin typeface="Book Antiqua" panose="02040602050305030304" pitchFamily="18" charset="0"/>
              </a:rPr>
              <a:t> L</a:t>
            </a:r>
            <a:r>
              <a:rPr lang="en-US" b="1" dirty="0">
                <a:solidFill>
                  <a:srgbClr val="002060"/>
                </a:solidFill>
                <a:latin typeface="Book Antiqua" panose="02040602050305030304" pitchFamily="18" charset="0"/>
              </a:rPr>
              <a:t>, Longo DL, Cookson MR, Singleton AB: Abundant quantitative trait </a:t>
            </a:r>
            <a:r>
              <a:rPr lang="en-US" b="1" dirty="0" smtClean="0">
                <a:solidFill>
                  <a:srgbClr val="002060"/>
                </a:solidFill>
                <a:latin typeface="Book Antiqua" panose="02040602050305030304" pitchFamily="18" charset="0"/>
              </a:rPr>
              <a:t>loci exist </a:t>
            </a:r>
            <a:r>
              <a:rPr lang="en-US" b="1" dirty="0">
                <a:solidFill>
                  <a:srgbClr val="002060"/>
                </a:solidFill>
                <a:latin typeface="Book Antiqua" panose="02040602050305030304" pitchFamily="18" charset="0"/>
              </a:rPr>
              <a:t>for DNA methylation and gene expression in human brain. </a:t>
            </a:r>
            <a:r>
              <a:rPr lang="en-US" b="1" dirty="0" err="1" smtClean="0">
                <a:solidFill>
                  <a:srgbClr val="002060"/>
                </a:solidFill>
                <a:latin typeface="Book Antiqua" panose="02040602050305030304" pitchFamily="18" charset="0"/>
              </a:rPr>
              <a:t>PloS</a:t>
            </a:r>
            <a:r>
              <a:rPr lang="en-US" b="1" dirty="0">
                <a:solidFill>
                  <a:srgbClr val="002060"/>
                </a:solidFill>
                <a:latin typeface="Book Antiqua" panose="02040602050305030304" pitchFamily="18" charset="0"/>
              </a:rPr>
              <a:t> </a:t>
            </a:r>
            <a:r>
              <a:rPr lang="en-US" b="1" dirty="0" smtClean="0">
                <a:solidFill>
                  <a:srgbClr val="002060"/>
                </a:solidFill>
                <a:latin typeface="Book Antiqua" panose="02040602050305030304" pitchFamily="18" charset="0"/>
              </a:rPr>
              <a:t>Genet </a:t>
            </a:r>
            <a:r>
              <a:rPr lang="en-US" b="1" dirty="0">
                <a:solidFill>
                  <a:srgbClr val="002060"/>
                </a:solidFill>
                <a:latin typeface="Book Antiqua" panose="02040602050305030304" pitchFamily="18" charset="0"/>
              </a:rPr>
              <a:t>2010, 6:e1000952.</a:t>
            </a:r>
          </a:p>
          <a:p>
            <a:pPr marL="285750" indent="-285750" algn="just">
              <a:lnSpc>
                <a:spcPct val="150000"/>
              </a:lnSpc>
              <a:buFont typeface="Arial" panose="020B0604020202020204" pitchFamily="34" charset="0"/>
              <a:buChar char="•"/>
            </a:pPr>
            <a:r>
              <a:rPr lang="en-US" b="1" dirty="0">
                <a:solidFill>
                  <a:srgbClr val="002060"/>
                </a:solidFill>
                <a:latin typeface="Book Antiqua" panose="02040602050305030304" pitchFamily="18" charset="0"/>
              </a:rPr>
              <a:t>Zhang DD, Cheng LJ, </a:t>
            </a:r>
            <a:r>
              <a:rPr lang="en-US" b="1" dirty="0" err="1">
                <a:solidFill>
                  <a:srgbClr val="002060"/>
                </a:solidFill>
                <a:latin typeface="Book Antiqua" panose="02040602050305030304" pitchFamily="18" charset="0"/>
              </a:rPr>
              <a:t>Badner</a:t>
            </a:r>
            <a:r>
              <a:rPr lang="en-US" b="1" dirty="0">
                <a:solidFill>
                  <a:srgbClr val="002060"/>
                </a:solidFill>
                <a:latin typeface="Book Antiqua" panose="02040602050305030304" pitchFamily="18" charset="0"/>
              </a:rPr>
              <a:t> JA, Chen C, Chen Q, Luo W, Craig </a:t>
            </a:r>
            <a:r>
              <a:rPr lang="en-US" b="1" dirty="0" smtClean="0">
                <a:solidFill>
                  <a:srgbClr val="002060"/>
                </a:solidFill>
                <a:latin typeface="Book Antiqua" panose="02040602050305030304" pitchFamily="18" charset="0"/>
              </a:rPr>
              <a:t>DW, Redman </a:t>
            </a:r>
            <a:r>
              <a:rPr lang="en-US" b="1" dirty="0">
                <a:solidFill>
                  <a:srgbClr val="002060"/>
                </a:solidFill>
                <a:latin typeface="Book Antiqua" panose="02040602050305030304" pitchFamily="18" charset="0"/>
              </a:rPr>
              <a:t>M, </a:t>
            </a:r>
            <a:r>
              <a:rPr lang="en-US" b="1" dirty="0" err="1">
                <a:solidFill>
                  <a:srgbClr val="002060"/>
                </a:solidFill>
                <a:latin typeface="Book Antiqua" panose="02040602050305030304" pitchFamily="18" charset="0"/>
              </a:rPr>
              <a:t>Gershon</a:t>
            </a:r>
            <a:r>
              <a:rPr lang="en-US" b="1" dirty="0">
                <a:solidFill>
                  <a:srgbClr val="002060"/>
                </a:solidFill>
                <a:latin typeface="Book Antiqua" panose="02040602050305030304" pitchFamily="18" charset="0"/>
              </a:rPr>
              <a:t> ES, Liu CY: Genetic control of individual </a:t>
            </a:r>
            <a:r>
              <a:rPr lang="en-US" b="1" dirty="0" smtClean="0">
                <a:solidFill>
                  <a:srgbClr val="002060"/>
                </a:solidFill>
                <a:latin typeface="Book Antiqua" panose="02040602050305030304" pitchFamily="18" charset="0"/>
              </a:rPr>
              <a:t>differences in </a:t>
            </a:r>
            <a:r>
              <a:rPr lang="en-US" b="1" dirty="0">
                <a:solidFill>
                  <a:srgbClr val="002060"/>
                </a:solidFill>
                <a:latin typeface="Book Antiqua" panose="02040602050305030304" pitchFamily="18" charset="0"/>
              </a:rPr>
              <a:t>gene-specific methylation in human brain. Am J Hum Genet </a:t>
            </a:r>
            <a:r>
              <a:rPr lang="en-US" b="1" dirty="0" smtClean="0">
                <a:solidFill>
                  <a:srgbClr val="002060"/>
                </a:solidFill>
                <a:latin typeface="Book Antiqua" panose="02040602050305030304" pitchFamily="18" charset="0"/>
              </a:rPr>
              <a:t>2010, 86:411–419</a:t>
            </a:r>
            <a:r>
              <a:rPr lang="en-US" b="1" dirty="0">
                <a:solidFill>
                  <a:srgbClr val="002060"/>
                </a:solidFill>
                <a:latin typeface="Book Antiqua" panose="02040602050305030304" pitchFamily="18" charset="0"/>
              </a:rPr>
              <a:t>.</a:t>
            </a:r>
          </a:p>
          <a:p>
            <a:pPr algn="just"/>
            <a:endParaRPr lang="en-US" b="1" dirty="0">
              <a:solidFill>
                <a:srgbClr val="002060"/>
              </a:solidFill>
              <a:latin typeface="Book Antiqua" panose="02040602050305030304" pitchFamily="18" charset="0"/>
            </a:endParaRPr>
          </a:p>
        </p:txBody>
      </p:sp>
    </p:spTree>
    <p:extLst>
      <p:ext uri="{BB962C8B-B14F-4D97-AF65-F5344CB8AC3E}">
        <p14:creationId xmlns:p14="http://schemas.microsoft.com/office/powerpoint/2010/main" val="917619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4</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spc="-70" dirty="0">
                <a:solidFill>
                  <a:srgbClr val="231F20"/>
                </a:solidFill>
                <a:latin typeface="Calibri"/>
                <a:cs typeface="Calibri"/>
              </a:rPr>
              <a:t>DN</a:t>
            </a:r>
            <a:r>
              <a:rPr sz="2400" spc="-30" dirty="0">
                <a:solidFill>
                  <a:srgbClr val="231F20"/>
                </a:solidFill>
                <a:latin typeface="Calibri"/>
                <a:cs typeface="Calibri"/>
              </a:rPr>
              <a:t>A</a:t>
            </a:r>
            <a:r>
              <a:rPr sz="2400" spc="40" dirty="0">
                <a:solidFill>
                  <a:srgbClr val="231F20"/>
                </a:solidFill>
                <a:latin typeface="Calibri"/>
                <a:cs typeface="Calibri"/>
              </a:rPr>
              <a:t> </a:t>
            </a:r>
            <a:r>
              <a:rPr sz="2400" spc="-90" dirty="0">
                <a:solidFill>
                  <a:srgbClr val="231F20"/>
                </a:solidFill>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b="1" spc="-60" dirty="0">
                <a:solidFill>
                  <a:schemeClr val="accent6">
                    <a:lumMod val="75000"/>
                  </a:schemeClr>
                </a:solidFill>
                <a:latin typeface="Calibri"/>
                <a:cs typeface="Calibri"/>
              </a:rPr>
              <a:t>genetic</a:t>
            </a:r>
            <a:r>
              <a:rPr sz="2400" spc="-50" dirty="0">
                <a:solidFill>
                  <a:schemeClr val="accent6">
                    <a:lumMod val="75000"/>
                  </a:schemeClr>
                </a:solidFill>
                <a:latin typeface="Calibri"/>
                <a:cs typeface="Calibri"/>
              </a:rPr>
              <a:t> </a:t>
            </a:r>
            <a:r>
              <a:rPr sz="2400" spc="-10" dirty="0">
                <a:latin typeface="Calibri"/>
                <a:cs typeface="Calibri"/>
              </a:rPr>
              <a:t>an</a:t>
            </a:r>
            <a:r>
              <a:rPr sz="2400" spc="-30" dirty="0">
                <a:latin typeface="Calibri"/>
                <a:cs typeface="Calibri"/>
              </a:rPr>
              <a:t>d</a:t>
            </a:r>
            <a:r>
              <a:rPr sz="2400" spc="90" dirty="0">
                <a:latin typeface="Calibri"/>
                <a:cs typeface="Calibri"/>
              </a:rPr>
              <a:t> </a:t>
            </a:r>
            <a:r>
              <a:rPr sz="2400" spc="-40" dirty="0">
                <a:latin typeface="Calibri"/>
                <a:cs typeface="Calibri"/>
              </a:rPr>
              <a:t>e</a:t>
            </a:r>
            <a:r>
              <a:rPr sz="2400" spc="-15" dirty="0">
                <a:latin typeface="Calibri"/>
                <a:cs typeface="Calibri"/>
              </a:rPr>
              <a:t>xpressio</a:t>
            </a:r>
            <a:r>
              <a:rPr sz="2400" spc="-40" dirty="0">
                <a:latin typeface="Calibri"/>
                <a:cs typeface="Calibri"/>
              </a:rPr>
              <a:t>n</a:t>
            </a:r>
            <a:r>
              <a:rPr sz="2400" spc="90" dirty="0">
                <a:latin typeface="Calibri"/>
                <a:cs typeface="Calibri"/>
              </a:rPr>
              <a:t> </a:t>
            </a:r>
            <a:r>
              <a:rPr sz="2400" b="1" spc="-15" dirty="0">
                <a:solidFill>
                  <a:schemeClr val="accent6">
                    <a:lumMod val="75000"/>
                  </a:schemeClr>
                </a:solidFill>
                <a:latin typeface="Calibri"/>
                <a:cs typeface="Calibri"/>
              </a:rPr>
              <a:t>inter-individua</a:t>
            </a:r>
            <a:r>
              <a:rPr sz="2400" b="1" spc="-20" dirty="0">
                <a:solidFill>
                  <a:schemeClr val="accent6">
                    <a:lumMod val="75000"/>
                  </a:schemeClr>
                </a:solidFill>
                <a:latin typeface="Calibri"/>
                <a:cs typeface="Calibri"/>
              </a:rPr>
              <a:t>l</a:t>
            </a:r>
            <a:r>
              <a:rPr sz="2400" b="1" spc="90" dirty="0">
                <a:solidFill>
                  <a:schemeClr val="accent6">
                    <a:lumMod val="75000"/>
                  </a:schemeClr>
                </a:solidFill>
                <a:latin typeface="Calibri"/>
                <a:cs typeface="Calibri"/>
              </a:rPr>
              <a:t> </a:t>
            </a:r>
            <a:r>
              <a:rPr sz="2400" b="1" spc="-35" dirty="0">
                <a:solidFill>
                  <a:schemeClr val="accent6">
                    <a:lumMod val="75000"/>
                  </a:schemeClr>
                </a:solidFill>
                <a:latin typeface="Calibri"/>
                <a:cs typeface="Calibri"/>
              </a:rPr>
              <a:t>variatio</a:t>
            </a:r>
            <a:r>
              <a:rPr sz="2400" b="1" spc="-65" dirty="0">
                <a:solidFill>
                  <a:schemeClr val="accent6">
                    <a:lumMod val="75000"/>
                  </a:schemeClr>
                </a:solidFill>
                <a:latin typeface="Calibri"/>
                <a:cs typeface="Calibri"/>
              </a:rPr>
              <a:t>n</a:t>
            </a:r>
            <a:r>
              <a:rPr sz="2400" b="1" spc="85" dirty="0">
                <a:solidFill>
                  <a:schemeClr val="accent6">
                    <a:lumMod val="75000"/>
                  </a:schemeClr>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graphicFrame>
        <p:nvGraphicFramePr>
          <p:cNvPr id="19" name="Content Placeholder 4"/>
          <p:cNvGraphicFramePr>
            <a:graphicFrameLocks noGrp="1"/>
          </p:cNvGraphicFramePr>
          <p:nvPr>
            <p:ph idx="1"/>
            <p:extLst>
              <p:ext uri="{D42A27DB-BD31-4B8C-83A1-F6EECF244321}">
                <p14:modId xmlns:p14="http://schemas.microsoft.com/office/powerpoint/2010/main" val="3591016994"/>
              </p:ext>
            </p:extLst>
          </p:nvPr>
        </p:nvGraphicFramePr>
        <p:xfrm>
          <a:off x="533400" y="3048000"/>
          <a:ext cx="7772402" cy="3058160"/>
        </p:xfrm>
        <a:graphic>
          <a:graphicData uri="http://schemas.openxmlformats.org/drawingml/2006/table">
            <a:tbl>
              <a:tblPr firstRow="1" bandRow="1">
                <a:tableStyleId>{5C22544A-7EE6-4342-B048-85BDC9FD1C3A}</a:tableStyleId>
              </a:tblPr>
              <a:tblGrid>
                <a:gridCol w="1418572"/>
                <a:gridCol w="583391"/>
                <a:gridCol w="632248"/>
                <a:gridCol w="632248"/>
                <a:gridCol w="632248"/>
                <a:gridCol w="632248"/>
                <a:gridCol w="632248"/>
                <a:gridCol w="632248"/>
                <a:gridCol w="632248"/>
                <a:gridCol w="625501"/>
                <a:gridCol w="719202"/>
              </a:tblGrid>
              <a:tr h="370840">
                <a:tc>
                  <a:txBody>
                    <a:bodyPr/>
                    <a:lstStyle/>
                    <a:p>
                      <a:pPr marL="0" algn="l" defTabSz="914400" rtl="0" eaLnBrk="1" latinLnBrk="0" hangingPunct="1">
                        <a:tabLst/>
                      </a:pPr>
                      <a:r>
                        <a:rPr lang="en-US" sz="1600" kern="1200" dirty="0" smtClean="0">
                          <a:solidFill>
                            <a:schemeClr val="dk1"/>
                          </a:solidFill>
                          <a:latin typeface="+mn-lt"/>
                          <a:ea typeface="+mn-ea"/>
                          <a:cs typeface="+mn-cs"/>
                        </a:rPr>
                        <a:t>Subject</a:t>
                      </a:r>
                      <a:endParaRPr lang="en-US" sz="1600" kern="1200" dirty="0">
                        <a:solidFill>
                          <a:schemeClr val="dk1"/>
                        </a:solidFill>
                        <a:latin typeface="+mn-lt"/>
                        <a:ea typeface="+mn-ea"/>
                        <a:cs typeface="+mn-cs"/>
                      </a:endParaRPr>
                    </a:p>
                  </a:txBody>
                  <a:tcPr>
                    <a:noFill/>
                  </a:tcPr>
                </a:tc>
                <a:tc>
                  <a:txBody>
                    <a:bodyPr/>
                    <a:lstStyle/>
                    <a:p>
                      <a:pPr marL="0" algn="l" defTabSz="914400" rtl="0" eaLnBrk="1" latinLnBrk="0" hangingPunct="1">
                        <a:tabLst/>
                      </a:pPr>
                      <a:r>
                        <a:rPr lang="en-US" sz="1100" kern="1200" dirty="0" smtClean="0">
                          <a:solidFill>
                            <a:schemeClr val="dk1"/>
                          </a:solidFill>
                          <a:latin typeface="+mn-lt"/>
                          <a:ea typeface="+mn-ea"/>
                          <a:cs typeface="+mn-cs"/>
                        </a:rPr>
                        <a:t>SNP1</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SNP2</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SNP3</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SNP4</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SNP5</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SNP6</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SNP7</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SNP8</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SNP9</a:t>
                      </a:r>
                      <a:endParaRPr lang="en-US" sz="1100"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100" kern="1200" dirty="0" smtClean="0">
                          <a:solidFill>
                            <a:schemeClr val="dk1"/>
                          </a:solidFill>
                          <a:latin typeface="+mn-lt"/>
                          <a:ea typeface="+mn-ea"/>
                          <a:cs typeface="+mn-cs"/>
                        </a:rPr>
                        <a:t>SNP10</a:t>
                      </a:r>
                      <a:endParaRPr lang="en-US" sz="1100" kern="1200" dirty="0">
                        <a:solidFill>
                          <a:schemeClr val="dk1"/>
                        </a:solidFill>
                        <a:latin typeface="+mn-lt"/>
                        <a:ea typeface="+mn-ea"/>
                        <a:cs typeface="+mn-cs"/>
                      </a:endParaRPr>
                    </a:p>
                  </a:txBody>
                  <a:tcPr>
                    <a:noFill/>
                  </a:tcPr>
                </a:tc>
              </a:tr>
              <a:tr h="238760">
                <a:tc>
                  <a:txBody>
                    <a:bodyPr/>
                    <a:lstStyle/>
                    <a:p>
                      <a:pPr marL="0" indent="179388" algn="l"/>
                      <a:r>
                        <a:rPr lang="en-US" sz="1400" dirty="0" smtClean="0"/>
                        <a:t>1</a:t>
                      </a:r>
                      <a:endParaRPr lang="en-US" sz="1400" dirty="0"/>
                    </a:p>
                  </a:txBody>
                  <a:tcPr>
                    <a:noFill/>
                  </a:tcPr>
                </a:tc>
                <a:tc>
                  <a:txBody>
                    <a:bodyPr/>
                    <a:lstStyle/>
                    <a:p>
                      <a:pPr algn="ctr"/>
                      <a:r>
                        <a:rPr lang="en-US" sz="1400" dirty="0" smtClean="0"/>
                        <a:t>AA</a:t>
                      </a:r>
                      <a:endParaRPr lang="en-US" sz="1400" dirty="0"/>
                    </a:p>
                  </a:txBody>
                  <a:tcPr>
                    <a:noFill/>
                  </a:tcPr>
                </a:tc>
                <a:tc>
                  <a:txBody>
                    <a:bodyPr/>
                    <a:lstStyle/>
                    <a:p>
                      <a:pPr algn="ctr"/>
                      <a:r>
                        <a:rPr lang="en-US" sz="1400" dirty="0" smtClean="0"/>
                        <a:t>GG</a:t>
                      </a:r>
                      <a:endParaRPr lang="en-US" sz="1400" dirty="0"/>
                    </a:p>
                  </a:txBody>
                  <a:tcPr>
                    <a:noFill/>
                  </a:tcPr>
                </a:tc>
                <a:tc>
                  <a:txBody>
                    <a:bodyPr/>
                    <a:lstStyle/>
                    <a:p>
                      <a:pPr algn="ctr"/>
                      <a:r>
                        <a:rPr lang="en-US" sz="1400" dirty="0" smtClean="0"/>
                        <a:t>AA</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l"/>
                      <a:r>
                        <a:rPr lang="en-US" sz="1400" dirty="0" smtClean="0"/>
                        <a:t> AG</a:t>
                      </a:r>
                      <a:endParaRPr lang="en-US" sz="1400" dirty="0"/>
                    </a:p>
                  </a:txBody>
                  <a:tcPr>
                    <a:noFill/>
                  </a:tcPr>
                </a:tc>
                <a:tc>
                  <a:txBody>
                    <a:bodyPr/>
                    <a:lstStyle/>
                    <a:p>
                      <a:pPr algn="ctr"/>
                      <a:r>
                        <a:rPr lang="en-US" sz="1400" dirty="0" smtClean="0"/>
                        <a:t>CC</a:t>
                      </a:r>
                      <a:endParaRPr lang="en-US" sz="1400" dirty="0"/>
                    </a:p>
                  </a:txBody>
                  <a:tcPr>
                    <a:noFill/>
                  </a:tcPr>
                </a:tc>
                <a:tc>
                  <a:txBody>
                    <a:bodyPr/>
                    <a:lstStyle/>
                    <a:p>
                      <a:pPr algn="ctr"/>
                      <a:r>
                        <a:rPr lang="en-US" sz="1400" dirty="0" smtClean="0"/>
                        <a:t>AC</a:t>
                      </a:r>
                      <a:endParaRPr lang="en-US" sz="1400" dirty="0"/>
                    </a:p>
                  </a:txBody>
                  <a:tcPr>
                    <a:noFill/>
                  </a:tcPr>
                </a:tc>
                <a:tc>
                  <a:txBody>
                    <a:bodyPr/>
                    <a:lstStyle/>
                    <a:p>
                      <a:pPr algn="ctr"/>
                      <a:r>
                        <a:rPr lang="en-US" sz="1400" dirty="0" smtClean="0"/>
                        <a:t>GG</a:t>
                      </a:r>
                      <a:endParaRPr lang="en-US" sz="1400" dirty="0"/>
                    </a:p>
                  </a:txBody>
                  <a:tcPr>
                    <a:noFill/>
                  </a:tcPr>
                </a:tc>
              </a:tr>
              <a:tr h="325120">
                <a:tc>
                  <a:txBody>
                    <a:bodyPr/>
                    <a:lstStyle/>
                    <a:p>
                      <a:pPr marL="0" indent="228600" algn="l" fontAlgn="b"/>
                      <a:r>
                        <a:rPr lang="en-US" sz="1400" b="0" i="0" u="none" strike="noStrike" dirty="0" smtClean="0">
                          <a:solidFill>
                            <a:srgbClr val="000000"/>
                          </a:solidFill>
                          <a:latin typeface="Calibri"/>
                        </a:rPr>
                        <a:t>2</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latin typeface="+mn-lt"/>
                        </a:rPr>
                        <a:t>AA</a:t>
                      </a: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3</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r>
              <a:tr h="314960">
                <a:tc>
                  <a:txBody>
                    <a:bodyPr/>
                    <a:lstStyle/>
                    <a:p>
                      <a:pPr marL="0" indent="228600" algn="l" fontAlgn="b"/>
                      <a:r>
                        <a:rPr lang="en-US" sz="1400" b="0" i="0" u="none" strike="noStrike" dirty="0" smtClean="0">
                          <a:solidFill>
                            <a:srgbClr val="000000"/>
                          </a:solidFill>
                          <a:latin typeface="Calibri"/>
                        </a:rPr>
                        <a:t>4</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28956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GG</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n</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AA</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l" fontAlgn="b"/>
                      <a:r>
                        <a:rPr lang="en-US" sz="1400" b="0" i="0" u="none" strike="noStrike" dirty="0" smtClean="0">
                          <a:solidFill>
                            <a:srgbClr val="000000"/>
                          </a:solidFill>
                          <a:latin typeface="Calibri"/>
                        </a:rPr>
                        <a:t>   GG</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CC</a:t>
                      </a:r>
                      <a:endParaRPr lang="en-US" sz="1400" b="0" i="0" u="none" strike="noStrike" dirty="0">
                        <a:solidFill>
                          <a:srgbClr val="000000"/>
                        </a:solidFill>
                        <a:latin typeface="Calibri"/>
                      </a:endParaRPr>
                    </a:p>
                  </a:txBody>
                  <a:tcPr marL="9525" marR="9525" marT="9525" marB="0" anchor="b">
                    <a:noFill/>
                  </a:tcPr>
                </a:tc>
                <a:tc>
                  <a:txBody>
                    <a:bodyPr/>
                    <a:lstStyle/>
                    <a:p>
                      <a:pPr algn="ctr" fontAlgn="b"/>
                      <a:r>
                        <a:rPr lang="en-US" sz="1400" b="0" i="0" u="none" strike="noStrike" dirty="0" smtClean="0">
                          <a:solidFill>
                            <a:srgbClr val="000000"/>
                          </a:solidFill>
                          <a:latin typeface="Calibri"/>
                        </a:rPr>
                        <a:t>AG</a:t>
                      </a:r>
                      <a:endParaRPr lang="en-US" sz="1400" b="0" i="0" u="none" strike="noStrike" dirty="0">
                        <a:solidFill>
                          <a:srgbClr val="000000"/>
                        </a:solidFill>
                        <a:latin typeface="Calibri"/>
                      </a:endParaRPr>
                    </a:p>
                  </a:txBody>
                  <a:tcPr marL="9525" marR="9525" marT="9525" marB="0" anchor="b">
                    <a:noFill/>
                  </a:tcPr>
                </a:tc>
              </a:tr>
              <a:tr h="340360">
                <a:tc>
                  <a:txBody>
                    <a:bodyPr/>
                    <a:lstStyle/>
                    <a:p>
                      <a:pPr algn="l"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c>
                  <a:txBody>
                    <a:bodyPr/>
                    <a:lstStyle/>
                    <a:p>
                      <a:pPr algn="ctr" fontAlgn="b"/>
                      <a:endParaRPr lang="en-US" sz="1400" b="0" i="0" u="none" strike="noStrike" dirty="0">
                        <a:solidFill>
                          <a:srgbClr val="000000"/>
                        </a:solidFill>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15332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5</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spc="-70" dirty="0">
                <a:latin typeface="Calibri"/>
                <a:cs typeface="Calibri"/>
              </a:rPr>
              <a:t>DN</a:t>
            </a:r>
            <a:r>
              <a:rPr sz="2400" spc="-30" dirty="0">
                <a:latin typeface="Calibri"/>
                <a:cs typeface="Calibri"/>
              </a:rPr>
              <a:t>A</a:t>
            </a:r>
            <a:r>
              <a:rPr sz="2400" spc="40" dirty="0">
                <a:latin typeface="Calibri"/>
                <a:cs typeface="Calibri"/>
              </a:rPr>
              <a:t> </a:t>
            </a:r>
            <a:r>
              <a:rPr sz="2400" spc="-90" dirty="0">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b="1" spc="-40" dirty="0">
                <a:solidFill>
                  <a:srgbClr val="FF0000"/>
                </a:solidFill>
                <a:latin typeface="Calibri"/>
                <a:cs typeface="Calibri"/>
              </a:rPr>
              <a:t>e</a:t>
            </a:r>
            <a:r>
              <a:rPr sz="2400" b="1" spc="-15" dirty="0">
                <a:solidFill>
                  <a:srgbClr val="FF0000"/>
                </a:solidFill>
                <a:latin typeface="Calibri"/>
                <a:cs typeface="Calibri"/>
              </a:rPr>
              <a:t>xpressio</a:t>
            </a:r>
            <a:r>
              <a:rPr sz="2400" b="1" spc="-40" dirty="0">
                <a:solidFill>
                  <a:srgbClr val="FF0000"/>
                </a:solidFill>
                <a:latin typeface="Calibri"/>
                <a:cs typeface="Calibri"/>
              </a:rPr>
              <a:t>n</a:t>
            </a:r>
            <a:r>
              <a:rPr sz="2400" b="1" spc="90" dirty="0">
                <a:solidFill>
                  <a:srgbClr val="FF0000"/>
                </a:solidFill>
                <a:latin typeface="Calibri"/>
                <a:cs typeface="Calibri"/>
              </a:rPr>
              <a:t> </a:t>
            </a:r>
            <a:r>
              <a:rPr sz="2400" b="1" spc="-15" dirty="0">
                <a:solidFill>
                  <a:srgbClr val="FF0000"/>
                </a:solidFill>
                <a:latin typeface="Calibri"/>
                <a:cs typeface="Calibri"/>
              </a:rPr>
              <a:t>inter-individua</a:t>
            </a:r>
            <a:r>
              <a:rPr sz="2400" b="1" spc="-20" dirty="0">
                <a:solidFill>
                  <a:srgbClr val="FF0000"/>
                </a:solidFill>
                <a:latin typeface="Calibri"/>
                <a:cs typeface="Calibri"/>
              </a:rPr>
              <a:t>l</a:t>
            </a:r>
            <a:r>
              <a:rPr sz="2400" b="1" spc="90" dirty="0">
                <a:solidFill>
                  <a:srgbClr val="FF0000"/>
                </a:solidFill>
                <a:latin typeface="Calibri"/>
                <a:cs typeface="Calibri"/>
              </a:rPr>
              <a:t> </a:t>
            </a:r>
            <a:r>
              <a:rPr sz="2400" b="1" spc="-35" dirty="0">
                <a:solidFill>
                  <a:srgbClr val="FF0000"/>
                </a:solidFill>
                <a:latin typeface="Calibri"/>
                <a:cs typeface="Calibri"/>
              </a:rPr>
              <a:t>variatio</a:t>
            </a:r>
            <a:r>
              <a:rPr sz="2400" b="1" spc="-65" dirty="0">
                <a:solidFill>
                  <a:srgbClr val="FF0000"/>
                </a:solidFill>
                <a:latin typeface="Calibri"/>
                <a:cs typeface="Calibri"/>
              </a:rPr>
              <a:t>n</a:t>
            </a:r>
            <a:r>
              <a:rPr sz="2400" spc="85" dirty="0">
                <a:solidFill>
                  <a:srgbClr val="00B05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spTree>
    <p:extLst>
      <p:ext uri="{BB962C8B-B14F-4D97-AF65-F5344CB8AC3E}">
        <p14:creationId xmlns:p14="http://schemas.microsoft.com/office/powerpoint/2010/main" val="2196461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533399"/>
            <a:ext cx="6303551" cy="5704713"/>
          </a:xfrm>
          <a:prstGeom prst="rect">
            <a:avLst/>
          </a:prstGeom>
        </p:spPr>
      </p:pic>
      <p:sp>
        <p:nvSpPr>
          <p:cNvPr id="12" name="Rectangle 11"/>
          <p:cNvSpPr/>
          <p:nvPr/>
        </p:nvSpPr>
        <p:spPr>
          <a:xfrm>
            <a:off x="1981200" y="1905000"/>
            <a:ext cx="2776846"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66800" y="3537856"/>
            <a:ext cx="3004457" cy="2481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19200" y="2754086"/>
            <a:ext cx="24384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75677" y="4114800"/>
            <a:ext cx="4343399" cy="190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05200" y="2438400"/>
            <a:ext cx="3962399"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75677" y="3200400"/>
            <a:ext cx="3972923" cy="190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1402" y="457201"/>
            <a:ext cx="4495800" cy="1600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81800" y="816430"/>
            <a:ext cx="53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76400" y="370115"/>
            <a:ext cx="1693223" cy="1012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74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7</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spc="-70" dirty="0">
                <a:latin typeface="Calibri"/>
                <a:cs typeface="Calibri"/>
              </a:rPr>
              <a:t>DN</a:t>
            </a:r>
            <a:r>
              <a:rPr sz="2400" spc="-30" dirty="0">
                <a:latin typeface="Calibri"/>
                <a:cs typeface="Calibri"/>
              </a:rPr>
              <a:t>A</a:t>
            </a:r>
            <a:r>
              <a:rPr sz="2400" spc="40" dirty="0">
                <a:latin typeface="Calibri"/>
                <a:cs typeface="Calibri"/>
              </a:rPr>
              <a:t> </a:t>
            </a:r>
            <a:r>
              <a:rPr sz="2400" spc="-90" dirty="0">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b="1" spc="-40" dirty="0">
                <a:solidFill>
                  <a:srgbClr val="FF0000"/>
                </a:solidFill>
                <a:latin typeface="Calibri"/>
                <a:cs typeface="Calibri"/>
              </a:rPr>
              <a:t>e</a:t>
            </a:r>
            <a:r>
              <a:rPr sz="2400" b="1" spc="-15" dirty="0">
                <a:solidFill>
                  <a:srgbClr val="FF0000"/>
                </a:solidFill>
                <a:latin typeface="Calibri"/>
                <a:cs typeface="Calibri"/>
              </a:rPr>
              <a:t>xpressio</a:t>
            </a:r>
            <a:r>
              <a:rPr sz="2400" b="1" spc="-40" dirty="0">
                <a:solidFill>
                  <a:srgbClr val="FF0000"/>
                </a:solidFill>
                <a:latin typeface="Calibri"/>
                <a:cs typeface="Calibri"/>
              </a:rPr>
              <a:t>n</a:t>
            </a:r>
            <a:r>
              <a:rPr sz="2400" b="1" spc="90" dirty="0">
                <a:solidFill>
                  <a:srgbClr val="FF0000"/>
                </a:solidFill>
                <a:latin typeface="Calibri"/>
                <a:cs typeface="Calibri"/>
              </a:rPr>
              <a:t> </a:t>
            </a:r>
            <a:r>
              <a:rPr sz="2400" b="1" spc="-15" dirty="0">
                <a:solidFill>
                  <a:srgbClr val="FF0000"/>
                </a:solidFill>
                <a:latin typeface="Calibri"/>
                <a:cs typeface="Calibri"/>
              </a:rPr>
              <a:t>inter-individua</a:t>
            </a:r>
            <a:r>
              <a:rPr sz="2400" b="1" spc="-20" dirty="0">
                <a:solidFill>
                  <a:srgbClr val="FF0000"/>
                </a:solidFill>
                <a:latin typeface="Calibri"/>
                <a:cs typeface="Calibri"/>
              </a:rPr>
              <a:t>l</a:t>
            </a:r>
            <a:r>
              <a:rPr sz="2400" b="1" spc="90" dirty="0">
                <a:solidFill>
                  <a:srgbClr val="FF0000"/>
                </a:solidFill>
                <a:latin typeface="Calibri"/>
                <a:cs typeface="Calibri"/>
              </a:rPr>
              <a:t> </a:t>
            </a:r>
            <a:r>
              <a:rPr sz="2400" b="1" spc="-35" dirty="0">
                <a:solidFill>
                  <a:srgbClr val="FF0000"/>
                </a:solidFill>
                <a:latin typeface="Calibri"/>
                <a:cs typeface="Calibri"/>
              </a:rPr>
              <a:t>variatio</a:t>
            </a:r>
            <a:r>
              <a:rPr sz="2400" b="1" spc="-65" dirty="0">
                <a:solidFill>
                  <a:srgbClr val="FF0000"/>
                </a:solidFill>
                <a:latin typeface="Calibri"/>
                <a:cs typeface="Calibri"/>
              </a:rPr>
              <a:t>n</a:t>
            </a:r>
            <a:r>
              <a:rPr sz="2400" spc="85" dirty="0">
                <a:solidFill>
                  <a:srgbClr val="00B05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graphicFrame>
        <p:nvGraphicFramePr>
          <p:cNvPr id="25" name="Table 24"/>
          <p:cNvGraphicFramePr>
            <a:graphicFrameLocks noGrp="1"/>
          </p:cNvGraphicFramePr>
          <p:nvPr>
            <p:extLst>
              <p:ext uri="{D42A27DB-BD31-4B8C-83A1-F6EECF244321}">
                <p14:modId xmlns:p14="http://schemas.microsoft.com/office/powerpoint/2010/main" val="354990143"/>
              </p:ext>
            </p:extLst>
          </p:nvPr>
        </p:nvGraphicFramePr>
        <p:xfrm>
          <a:off x="2349877" y="3124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1</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5.12</a:t>
                      </a:r>
                    </a:p>
                  </a:txBody>
                  <a:tcPr>
                    <a:noFill/>
                  </a:tcPr>
                </a:tc>
              </a:tr>
              <a:tr h="325120">
                <a:tc>
                  <a:txBody>
                    <a:bodyPr/>
                    <a:lstStyle/>
                    <a:p>
                      <a:pPr algn="ctr" fontAlgn="b"/>
                      <a:r>
                        <a:rPr lang="en-US" sz="1400" b="0" i="0" u="none" strike="noStrike" dirty="0" smtClean="0">
                          <a:solidFill>
                            <a:srgbClr val="000000"/>
                          </a:solidFill>
                          <a:latin typeface="Calibri"/>
                        </a:rPr>
                        <a:t>1.23</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15.90</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1.56</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27.60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057673770"/>
              </p:ext>
            </p:extLst>
          </p:nvPr>
        </p:nvGraphicFramePr>
        <p:xfrm>
          <a:off x="3340477" y="3124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2</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12.0</a:t>
                      </a:r>
                    </a:p>
                  </a:txBody>
                  <a:tcPr>
                    <a:noFill/>
                  </a:tcPr>
                </a:tc>
              </a:tr>
              <a:tr h="325120">
                <a:tc>
                  <a:txBody>
                    <a:bodyPr/>
                    <a:lstStyle/>
                    <a:p>
                      <a:pPr algn="ctr" fontAlgn="b"/>
                      <a:r>
                        <a:rPr lang="en-US" sz="1400" b="0" i="0" u="none" strike="noStrike" dirty="0" smtClean="0">
                          <a:solidFill>
                            <a:srgbClr val="000000"/>
                          </a:solidFill>
                          <a:latin typeface="Calibri"/>
                        </a:rPr>
                        <a:t>12.0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12.1</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12.1</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12.0</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208276124"/>
              </p:ext>
            </p:extLst>
          </p:nvPr>
        </p:nvGraphicFramePr>
        <p:xfrm>
          <a:off x="4267200" y="3124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k</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9.54</a:t>
                      </a:r>
                    </a:p>
                  </a:txBody>
                  <a:tcPr>
                    <a:noFill/>
                  </a:tcPr>
                </a:tc>
              </a:tr>
              <a:tr h="325120">
                <a:tc>
                  <a:txBody>
                    <a:bodyPr/>
                    <a:lstStyle/>
                    <a:p>
                      <a:pPr algn="ctr" fontAlgn="b"/>
                      <a:r>
                        <a:rPr lang="en-US" sz="1400" b="0" i="0" u="none" strike="noStrike" dirty="0" smtClean="0">
                          <a:solidFill>
                            <a:srgbClr val="000000"/>
                          </a:solidFill>
                          <a:latin typeface="Calibri"/>
                        </a:rPr>
                        <a:t>0.55</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0.45</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11.23</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2.68</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350149074"/>
              </p:ext>
            </p:extLst>
          </p:nvPr>
        </p:nvGraphicFramePr>
        <p:xfrm>
          <a:off x="5397877" y="3124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a:t>
                      </a:r>
                      <a:endParaRPr lang="en-US" sz="1600" i="1" kern="1200" dirty="0" smtClean="0">
                        <a:solidFill>
                          <a:schemeClr val="dk1"/>
                        </a:solidFill>
                        <a:latin typeface="+mn-lt"/>
                        <a:ea typeface="+mn-ea"/>
                        <a:cs typeface="+mn-cs"/>
                      </a:endParaRPr>
                    </a:p>
                  </a:txBody>
                  <a:tcPr>
                    <a:noFill/>
                  </a:tcPr>
                </a:tc>
              </a:tr>
              <a:tr h="238760">
                <a:tc>
                  <a:txBody>
                    <a:bodyPr/>
                    <a:lstStyle/>
                    <a:p>
                      <a:pPr algn="ctr"/>
                      <a:endParaRPr lang="en-US" sz="1400" dirty="0" smtClean="0"/>
                    </a:p>
                  </a:txBody>
                  <a:tcPr>
                    <a:noFill/>
                  </a:tcPr>
                </a:tc>
              </a:tr>
              <a:tr h="32512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743262553"/>
              </p:ext>
            </p:extLst>
          </p:nvPr>
        </p:nvGraphicFramePr>
        <p:xfrm>
          <a:off x="1219200" y="3124200"/>
          <a:ext cx="838200" cy="2717800"/>
        </p:xfrm>
        <a:graphic>
          <a:graphicData uri="http://schemas.openxmlformats.org/drawingml/2006/table">
            <a:tbl>
              <a:tblPr firstRow="1" bandRow="1">
                <a:tableStyleId>{5C22544A-7EE6-4342-B048-85BDC9FD1C3A}</a:tableStyleId>
              </a:tblPr>
              <a:tblGrid>
                <a:gridCol w="838200"/>
              </a:tblGrid>
              <a:tr h="370840">
                <a:tc>
                  <a:txBody>
                    <a:bodyPr/>
                    <a:lstStyle/>
                    <a:p>
                      <a:pPr marL="0" algn="l" defTabSz="914400" rtl="0" eaLnBrk="1" latinLnBrk="0" hangingPunct="1">
                        <a:tabLst/>
                      </a:pPr>
                      <a:r>
                        <a:rPr lang="en-US" sz="1600" kern="1200" dirty="0" smtClean="0">
                          <a:solidFill>
                            <a:schemeClr val="dk1"/>
                          </a:solidFill>
                          <a:latin typeface="+mn-lt"/>
                          <a:ea typeface="+mn-ea"/>
                          <a:cs typeface="+mn-cs"/>
                        </a:rPr>
                        <a:t>Subject</a:t>
                      </a:r>
                      <a:endParaRPr lang="en-US" sz="1600" kern="1200" dirty="0">
                        <a:solidFill>
                          <a:schemeClr val="dk1"/>
                        </a:solidFill>
                        <a:latin typeface="+mn-lt"/>
                        <a:ea typeface="+mn-ea"/>
                        <a:cs typeface="+mn-cs"/>
                      </a:endParaRPr>
                    </a:p>
                  </a:txBody>
                  <a:tcPr>
                    <a:noFill/>
                  </a:tcPr>
                </a:tc>
              </a:tr>
              <a:tr h="238760">
                <a:tc>
                  <a:txBody>
                    <a:bodyPr/>
                    <a:lstStyle/>
                    <a:p>
                      <a:pPr marL="0" indent="179388" algn="l"/>
                      <a:r>
                        <a:rPr lang="en-US" sz="1400" dirty="0" smtClean="0"/>
                        <a:t>1</a:t>
                      </a:r>
                      <a:endParaRPr lang="en-US" sz="1400" dirty="0"/>
                    </a:p>
                  </a:txBody>
                  <a:tcPr>
                    <a:noFill/>
                  </a:tcPr>
                </a:tc>
              </a:tr>
              <a:tr h="325120">
                <a:tc>
                  <a:txBody>
                    <a:bodyPr/>
                    <a:lstStyle/>
                    <a:p>
                      <a:pPr marL="0" indent="228600" algn="l" fontAlgn="b"/>
                      <a:r>
                        <a:rPr lang="en-US" sz="1400" b="0" i="0" u="none" strike="noStrike" dirty="0" smtClean="0">
                          <a:solidFill>
                            <a:srgbClr val="000000"/>
                          </a:solidFill>
                          <a:latin typeface="Calibri"/>
                        </a:rPr>
                        <a:t>2</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3</a:t>
                      </a:r>
                      <a:endParaRPr lang="en-US" sz="1400" b="0" i="0" u="none" strike="noStrike" dirty="0">
                        <a:solidFill>
                          <a:srgbClr val="000000"/>
                        </a:solidFill>
                        <a:latin typeface="Calibri"/>
                      </a:endParaRPr>
                    </a:p>
                  </a:txBody>
                  <a:tcPr marL="9525" marR="9525" marT="9525" marB="0" anchor="b">
                    <a:noFill/>
                  </a:tcPr>
                </a:tc>
              </a:tr>
              <a:tr h="31496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289560">
                <a:tc>
                  <a:txBody>
                    <a:bodyPr/>
                    <a:lstStyle/>
                    <a:p>
                      <a:pPr marL="0" indent="228600" algn="l" fontAlgn="b"/>
                      <a:r>
                        <a:rPr lang="en-US" sz="1400" b="0" i="0" u="none" strike="noStrike" dirty="0" smtClean="0">
                          <a:solidFill>
                            <a:srgbClr val="000000"/>
                          </a:solidFill>
                          <a:latin typeface="Calibri"/>
                        </a:rPr>
                        <a:t>.</a:t>
                      </a:r>
                      <a:endParaRPr lang="en-US" sz="1400" b="0" i="0" u="none" strike="noStrike" dirty="0">
                        <a:solidFill>
                          <a:srgbClr val="000000"/>
                        </a:solidFill>
                        <a:latin typeface="Calibri"/>
                      </a:endParaRPr>
                    </a:p>
                  </a:txBody>
                  <a:tcPr marL="9525" marR="9525" marT="9525" marB="0" anchor="b">
                    <a:noFill/>
                  </a:tcPr>
                </a:tc>
              </a:tr>
              <a:tr h="370840">
                <a:tc>
                  <a:txBody>
                    <a:bodyPr/>
                    <a:lstStyle/>
                    <a:p>
                      <a:pPr marL="0" indent="228600" algn="l" fontAlgn="b"/>
                      <a:r>
                        <a:rPr lang="en-US" sz="1400" b="0" i="0" u="none" strike="noStrike" dirty="0" smtClean="0">
                          <a:solidFill>
                            <a:srgbClr val="000000"/>
                          </a:solidFill>
                          <a:latin typeface="Calibri"/>
                        </a:rPr>
                        <a:t>n</a:t>
                      </a:r>
                      <a:endParaRPr lang="en-US" sz="1400" b="0" i="0" u="none" strike="noStrike" dirty="0">
                        <a:solidFill>
                          <a:srgbClr val="000000"/>
                        </a:solidFill>
                        <a:latin typeface="Calibri"/>
                      </a:endParaRPr>
                    </a:p>
                  </a:txBody>
                  <a:tcPr marL="9525" marR="9525" marT="9525" marB="0" anchor="b">
                    <a:no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089626165"/>
              </p:ext>
            </p:extLst>
          </p:nvPr>
        </p:nvGraphicFramePr>
        <p:xfrm>
          <a:off x="6617077" y="3124200"/>
          <a:ext cx="698123" cy="2717800"/>
        </p:xfrm>
        <a:graphic>
          <a:graphicData uri="http://schemas.openxmlformats.org/drawingml/2006/table">
            <a:tbl>
              <a:tblPr firstRow="1" bandRow="1">
                <a:tableStyleId>{5C22544A-7EE6-4342-B048-85BDC9FD1C3A}</a:tableStyleId>
              </a:tblPr>
              <a:tblGrid>
                <a:gridCol w="698123"/>
              </a:tblGrid>
              <a:tr h="370840">
                <a:tc>
                  <a:txBody>
                    <a:bodyPr/>
                    <a:lstStyle/>
                    <a:p>
                      <a:pPr marL="0" algn="ctr" defTabSz="914400" rtl="0" eaLnBrk="1" latinLnBrk="0" hangingPunct="1">
                        <a:tabLst/>
                      </a:pPr>
                      <a:r>
                        <a:rPr lang="en-US" sz="1600" kern="1200" dirty="0" smtClean="0">
                          <a:solidFill>
                            <a:schemeClr val="dk1"/>
                          </a:solidFill>
                          <a:latin typeface="+mn-lt"/>
                          <a:ea typeface="+mn-ea"/>
                          <a:cs typeface="+mn-cs"/>
                        </a:rPr>
                        <a:t>Gen</a:t>
                      </a:r>
                      <a:r>
                        <a:rPr lang="en-US" sz="1600" kern="1200" baseline="0" dirty="0" smtClean="0">
                          <a:solidFill>
                            <a:schemeClr val="dk1"/>
                          </a:solidFill>
                          <a:latin typeface="+mn-lt"/>
                          <a:ea typeface="+mn-ea"/>
                          <a:cs typeface="+mn-cs"/>
                        </a:rPr>
                        <a:t> </a:t>
                      </a:r>
                      <a:r>
                        <a:rPr lang="en-US" sz="1600" i="1" kern="1200" baseline="0" dirty="0" smtClean="0">
                          <a:solidFill>
                            <a:schemeClr val="dk1"/>
                          </a:solidFill>
                          <a:latin typeface="+mn-lt"/>
                          <a:ea typeface="+mn-ea"/>
                          <a:cs typeface="+mn-cs"/>
                        </a:rPr>
                        <a:t>r</a:t>
                      </a:r>
                      <a:endParaRPr lang="en-US" sz="1600" i="1" kern="1200" dirty="0" smtClean="0">
                        <a:solidFill>
                          <a:schemeClr val="dk1"/>
                        </a:solidFill>
                        <a:latin typeface="+mn-lt"/>
                        <a:ea typeface="+mn-ea"/>
                        <a:cs typeface="+mn-cs"/>
                      </a:endParaRPr>
                    </a:p>
                  </a:txBody>
                  <a:tcPr>
                    <a:noFill/>
                  </a:tcPr>
                </a:tc>
              </a:tr>
              <a:tr h="238760">
                <a:tc>
                  <a:txBody>
                    <a:bodyPr/>
                    <a:lstStyle/>
                    <a:p>
                      <a:pPr algn="ctr"/>
                      <a:r>
                        <a:rPr lang="en-US" sz="1400" dirty="0" smtClean="0"/>
                        <a:t>0</a:t>
                      </a:r>
                    </a:p>
                  </a:txBody>
                  <a:tcPr>
                    <a:noFill/>
                  </a:tcPr>
                </a:tc>
              </a:tr>
              <a:tr h="32512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14960">
                <a:tc>
                  <a:txBody>
                    <a:bodyPr/>
                    <a:lstStyle/>
                    <a:p>
                      <a:pPr algn="ctr" fontAlgn="b"/>
                      <a:r>
                        <a:rPr lang="en-US" sz="1400" b="0" i="0" u="none" strike="noStrike" dirty="0" smtClean="0">
                          <a:solidFill>
                            <a:srgbClr val="000000"/>
                          </a:solidFill>
                          <a:latin typeface="Calibri"/>
                        </a:rPr>
                        <a:t>   </a:t>
                      </a:r>
                      <a:r>
                        <a:rPr lang="en-US" sz="1400" b="0" i="0" u="none" strike="noStrike" baseline="0" dirty="0" smtClean="0">
                          <a:solidFill>
                            <a:srgbClr val="000000"/>
                          </a:solidFill>
                          <a:latin typeface="Calibri"/>
                        </a:rPr>
                        <a:t> </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endParaRPr lang="en-US" sz="1400" b="0" i="0" u="none" strike="noStrike" dirty="0">
                        <a:solidFill>
                          <a:srgbClr val="000000"/>
                        </a:solidFill>
                        <a:latin typeface="Calibri"/>
                      </a:endParaRPr>
                    </a:p>
                  </a:txBody>
                  <a:tcPr marL="9525" marR="9525" marT="9525" marB="0" anchor="b">
                    <a:noFill/>
                  </a:tcPr>
                </a:tc>
              </a:tr>
              <a:tr h="28956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r h="370840">
                <a:tc>
                  <a:txBody>
                    <a:bodyPr/>
                    <a:lstStyle/>
                    <a:p>
                      <a:pPr algn="ctr" fontAlgn="b"/>
                      <a:r>
                        <a:rPr lang="en-US" sz="1400" b="0" i="0" u="none" strike="noStrike" dirty="0" smtClean="0">
                          <a:solidFill>
                            <a:srgbClr val="000000"/>
                          </a:solidFill>
                          <a:latin typeface="Calibri"/>
                        </a:rPr>
                        <a:t>0</a:t>
                      </a:r>
                      <a:endParaRPr lang="en-US" sz="1400" b="0" i="0" u="none" strike="noStrike" dirty="0">
                        <a:solidFill>
                          <a:srgbClr val="000000"/>
                        </a:solidFill>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27264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A274A-7D8D-42B5-BA62-93026F0FC54C}" type="datetime1">
              <a:rPr lang="en-US" smtClean="0"/>
              <a:t>1/27/2016</a:t>
            </a:fld>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8</a:t>
            </a:fld>
            <a:endParaRPr lang="en-US"/>
          </a:p>
        </p:txBody>
      </p:sp>
      <p:sp>
        <p:nvSpPr>
          <p:cNvPr id="12371" name="Footer Placeholder 12370"/>
          <p:cNvSpPr>
            <a:spLocks noGrp="1"/>
          </p:cNvSpPr>
          <p:nvPr>
            <p:ph type="ftr" sz="quarter" idx="11"/>
          </p:nvPr>
        </p:nvSpPr>
        <p:spPr/>
        <p:txBody>
          <a:bodyPr/>
          <a:lstStyle/>
          <a:p>
            <a:r>
              <a:rPr lang="en-US" smtClean="0"/>
              <a:t>Quant Gen Lab meeting presentations - Agustin Gonzalez Reymundez</a:t>
            </a:r>
            <a:endParaRPr lang="en-US"/>
          </a:p>
        </p:txBody>
      </p:sp>
      <p:sp>
        <p:nvSpPr>
          <p:cNvPr id="84" name="object 2"/>
          <p:cNvSpPr txBox="1"/>
          <p:nvPr/>
        </p:nvSpPr>
        <p:spPr>
          <a:xfrm>
            <a:off x="707301" y="1180807"/>
            <a:ext cx="6136005" cy="1664558"/>
          </a:xfrm>
          <a:prstGeom prst="rect">
            <a:avLst/>
          </a:prstGeom>
        </p:spPr>
        <p:txBody>
          <a:bodyPr vert="horz" wrap="square" lIns="0" tIns="0" rIns="0" bIns="0" rtlCol="0">
            <a:spAutoFit/>
          </a:bodyPr>
          <a:lstStyle/>
          <a:p>
            <a:pPr marL="63500">
              <a:lnSpc>
                <a:spcPct val="100000"/>
              </a:lnSpc>
              <a:tabLst>
                <a:tab pos="5152390" algn="l"/>
              </a:tabLst>
            </a:pPr>
            <a:r>
              <a:rPr sz="1300" spc="145" dirty="0">
                <a:solidFill>
                  <a:srgbClr val="FFFFFF"/>
                </a:solidFill>
                <a:latin typeface="Trebuchet MS"/>
                <a:cs typeface="Trebuchet MS"/>
              </a:rPr>
              <a:t>R</a:t>
            </a:r>
            <a:r>
              <a:rPr sz="1300" spc="130" dirty="0">
                <a:solidFill>
                  <a:srgbClr val="FFFFFF"/>
                </a:solidFill>
                <a:latin typeface="Trebuchet MS"/>
                <a:cs typeface="Trebuchet MS"/>
              </a:rPr>
              <a:t>E</a:t>
            </a:r>
            <a:r>
              <a:rPr sz="1300" spc="210" dirty="0">
                <a:solidFill>
                  <a:srgbClr val="FFFFFF"/>
                </a:solidFill>
                <a:latin typeface="Trebuchet MS"/>
                <a:cs typeface="Trebuchet MS"/>
              </a:rPr>
              <a:t>S</a:t>
            </a:r>
            <a:r>
              <a:rPr sz="1300" spc="130" dirty="0">
                <a:solidFill>
                  <a:srgbClr val="FFFFFF"/>
                </a:solidFill>
                <a:latin typeface="Trebuchet MS"/>
                <a:cs typeface="Trebuchet MS"/>
              </a:rPr>
              <a:t>E</a:t>
            </a:r>
            <a:r>
              <a:rPr sz="1300" spc="204" dirty="0">
                <a:solidFill>
                  <a:srgbClr val="FFFFFF"/>
                </a:solidFill>
                <a:latin typeface="Trebuchet MS"/>
                <a:cs typeface="Trebuchet MS"/>
              </a:rPr>
              <a:t>A</a:t>
            </a:r>
            <a:r>
              <a:rPr sz="1300" spc="150" dirty="0">
                <a:solidFill>
                  <a:srgbClr val="FFFFFF"/>
                </a:solidFill>
                <a:latin typeface="Trebuchet MS"/>
                <a:cs typeface="Trebuchet MS"/>
              </a:rPr>
              <a:t>R</a:t>
            </a:r>
            <a:r>
              <a:rPr sz="1300" spc="130" dirty="0">
                <a:solidFill>
                  <a:srgbClr val="FFFFFF"/>
                </a:solidFill>
                <a:latin typeface="Trebuchet MS"/>
                <a:cs typeface="Trebuchet MS"/>
              </a:rPr>
              <a:t>C</a:t>
            </a:r>
            <a:r>
              <a:rPr sz="1300" spc="40" dirty="0">
                <a:solidFill>
                  <a:srgbClr val="FFFFFF"/>
                </a:solidFill>
                <a:latin typeface="Trebuchet MS"/>
                <a:cs typeface="Trebuchet MS"/>
              </a:rPr>
              <a:t>H</a:t>
            </a:r>
            <a:r>
              <a:rPr sz="1300" dirty="0">
                <a:solidFill>
                  <a:srgbClr val="FFFFFF"/>
                </a:solidFill>
                <a:latin typeface="Trebuchet MS"/>
                <a:cs typeface="Trebuchet MS"/>
              </a:rPr>
              <a:t>	</a:t>
            </a:r>
            <a:r>
              <a:rPr sz="1300" spc="20" dirty="0">
                <a:solidFill>
                  <a:srgbClr val="FFFFFF"/>
                </a:solidFill>
                <a:latin typeface="Trebuchet MS"/>
                <a:cs typeface="Trebuchet MS"/>
              </a:rPr>
              <a:t>Open</a:t>
            </a:r>
            <a:r>
              <a:rPr sz="1300" dirty="0">
                <a:solidFill>
                  <a:srgbClr val="FFFFFF"/>
                </a:solidFill>
                <a:latin typeface="Trebuchet MS"/>
                <a:cs typeface="Trebuchet MS"/>
              </a:rPr>
              <a:t> </a:t>
            </a:r>
            <a:r>
              <a:rPr sz="1300" spc="-10" dirty="0">
                <a:solidFill>
                  <a:srgbClr val="FFFFFF"/>
                </a:solidFill>
                <a:latin typeface="Trebuchet MS"/>
                <a:cs typeface="Trebuchet MS"/>
              </a:rPr>
              <a:t>Access</a:t>
            </a:r>
            <a:endParaRPr sz="1300" dirty="0">
              <a:latin typeface="Trebuchet MS"/>
              <a:cs typeface="Trebuchet MS"/>
            </a:endParaRPr>
          </a:p>
          <a:p>
            <a:pPr>
              <a:lnSpc>
                <a:spcPct val="100000"/>
              </a:lnSpc>
              <a:spcBef>
                <a:spcPts val="21"/>
              </a:spcBef>
            </a:pPr>
            <a:endParaRPr sz="1250" dirty="0">
              <a:latin typeface="Times New Roman"/>
              <a:cs typeface="Times New Roman"/>
            </a:endParaRPr>
          </a:p>
          <a:p>
            <a:pPr marL="12700" marR="5080">
              <a:lnSpc>
                <a:spcPts val="2600"/>
              </a:lnSpc>
            </a:pPr>
            <a:r>
              <a:rPr sz="2400" spc="-85" dirty="0">
                <a:solidFill>
                  <a:srgbClr val="231F20"/>
                </a:solidFill>
                <a:latin typeface="Calibri"/>
                <a:cs typeface="Calibri"/>
              </a:rPr>
              <a:t>Th</a:t>
            </a:r>
            <a:r>
              <a:rPr sz="2400" spc="-50" dirty="0">
                <a:solidFill>
                  <a:srgbClr val="231F20"/>
                </a:solidFill>
                <a:latin typeface="Calibri"/>
                <a:cs typeface="Calibri"/>
              </a:rPr>
              <a:t>e</a:t>
            </a:r>
            <a:r>
              <a:rPr sz="2400" spc="40" dirty="0">
                <a:solidFill>
                  <a:srgbClr val="231F20"/>
                </a:solidFill>
                <a:latin typeface="Calibri"/>
                <a:cs typeface="Calibri"/>
              </a:rPr>
              <a:t> </a:t>
            </a:r>
            <a:r>
              <a:rPr sz="2400" spc="-145" dirty="0">
                <a:solidFill>
                  <a:srgbClr val="231F20"/>
                </a:solidFill>
                <a:latin typeface="Calibri"/>
                <a:cs typeface="Calibri"/>
              </a:rPr>
              <a:t>r</a:t>
            </a:r>
            <a:r>
              <a:rPr sz="2400" spc="-65" dirty="0">
                <a:solidFill>
                  <a:srgbClr val="231F20"/>
                </a:solidFill>
                <a:latin typeface="Calibri"/>
                <a:cs typeface="Calibri"/>
              </a:rPr>
              <a:t>elationshi</a:t>
            </a:r>
            <a:r>
              <a:rPr sz="2400" spc="-40" dirty="0">
                <a:solidFill>
                  <a:srgbClr val="231F20"/>
                </a:solidFill>
                <a:latin typeface="Calibri"/>
                <a:cs typeface="Calibri"/>
              </a:rPr>
              <a:t>p</a:t>
            </a:r>
            <a:r>
              <a:rPr sz="2400" spc="40" dirty="0">
                <a:solidFill>
                  <a:srgbClr val="231F20"/>
                </a:solidFill>
                <a:latin typeface="Calibri"/>
                <a:cs typeface="Calibri"/>
              </a:rPr>
              <a:t> </a:t>
            </a:r>
            <a:r>
              <a:rPr sz="2400" spc="-20" dirty="0">
                <a:solidFill>
                  <a:srgbClr val="231F20"/>
                </a:solidFill>
                <a:latin typeface="Calibri"/>
                <a:cs typeface="Calibri"/>
              </a:rPr>
              <a:t>b</a:t>
            </a:r>
            <a:r>
              <a:rPr sz="2400" spc="-85" dirty="0">
                <a:solidFill>
                  <a:srgbClr val="231F20"/>
                </a:solidFill>
                <a:latin typeface="Calibri"/>
                <a:cs typeface="Calibri"/>
              </a:rPr>
              <a:t>etwee</a:t>
            </a:r>
            <a:r>
              <a:rPr sz="2400" spc="-55" dirty="0">
                <a:solidFill>
                  <a:srgbClr val="231F20"/>
                </a:solidFill>
                <a:latin typeface="Calibri"/>
                <a:cs typeface="Calibri"/>
              </a:rPr>
              <a:t>n</a:t>
            </a:r>
            <a:r>
              <a:rPr sz="2400" spc="40" dirty="0">
                <a:solidFill>
                  <a:srgbClr val="231F20"/>
                </a:solidFill>
                <a:latin typeface="Calibri"/>
                <a:cs typeface="Calibri"/>
              </a:rPr>
              <a:t> </a:t>
            </a:r>
            <a:r>
              <a:rPr sz="2400" b="1" spc="-70" dirty="0">
                <a:solidFill>
                  <a:srgbClr val="00B050"/>
                </a:solidFill>
                <a:latin typeface="Calibri"/>
                <a:cs typeface="Calibri"/>
              </a:rPr>
              <a:t>DN</a:t>
            </a:r>
            <a:r>
              <a:rPr sz="2400" b="1" spc="-30" dirty="0">
                <a:solidFill>
                  <a:srgbClr val="00B050"/>
                </a:solidFill>
                <a:latin typeface="Calibri"/>
                <a:cs typeface="Calibri"/>
              </a:rPr>
              <a:t>A</a:t>
            </a:r>
            <a:r>
              <a:rPr sz="2400" b="1" spc="40" dirty="0">
                <a:solidFill>
                  <a:srgbClr val="00B050"/>
                </a:solidFill>
                <a:latin typeface="Calibri"/>
                <a:cs typeface="Calibri"/>
              </a:rPr>
              <a:t> </a:t>
            </a:r>
            <a:r>
              <a:rPr sz="2400" b="1" spc="-90" dirty="0">
                <a:solidFill>
                  <a:srgbClr val="00B050"/>
                </a:solidFill>
                <a:latin typeface="Calibri"/>
                <a:cs typeface="Calibri"/>
              </a:rPr>
              <a:t>methylation</a:t>
            </a:r>
            <a:r>
              <a:rPr sz="2400" spc="-30" dirty="0">
                <a:solidFill>
                  <a:srgbClr val="231F20"/>
                </a:solidFill>
                <a:latin typeface="Calibri"/>
                <a:cs typeface="Calibri"/>
              </a:rPr>
              <a:t>,</a:t>
            </a:r>
            <a:r>
              <a:rPr sz="2400" spc="45" dirty="0">
                <a:solidFill>
                  <a:srgbClr val="231F20"/>
                </a:solidFill>
                <a:latin typeface="Calibri"/>
                <a:cs typeface="Calibri"/>
              </a:rPr>
              <a:t> </a:t>
            </a:r>
            <a:r>
              <a:rPr sz="2400" spc="-60" dirty="0">
                <a:solidFill>
                  <a:srgbClr val="231F20"/>
                </a:solidFill>
                <a:latin typeface="Calibri"/>
                <a:cs typeface="Calibri"/>
              </a:rPr>
              <a:t>genetic</a:t>
            </a:r>
            <a:r>
              <a:rPr sz="2400" spc="-50" dirty="0">
                <a:solidFill>
                  <a:srgbClr val="231F20"/>
                </a:solidFill>
                <a:latin typeface="Calibri"/>
                <a:cs typeface="Calibri"/>
              </a:rPr>
              <a:t> </a:t>
            </a:r>
            <a:r>
              <a:rPr sz="2400" spc="-10" dirty="0">
                <a:solidFill>
                  <a:srgbClr val="231F20"/>
                </a:solidFill>
                <a:latin typeface="Calibri"/>
                <a:cs typeface="Calibri"/>
              </a:rPr>
              <a:t>an</a:t>
            </a:r>
            <a:r>
              <a:rPr sz="2400" spc="-30" dirty="0">
                <a:solidFill>
                  <a:srgbClr val="231F20"/>
                </a:solidFill>
                <a:latin typeface="Calibri"/>
                <a:cs typeface="Calibri"/>
              </a:rPr>
              <a:t>d</a:t>
            </a:r>
            <a:r>
              <a:rPr sz="2400" spc="90" dirty="0">
                <a:solidFill>
                  <a:srgbClr val="231F20"/>
                </a:solidFill>
                <a:latin typeface="Calibri"/>
                <a:cs typeface="Calibri"/>
              </a:rPr>
              <a:t> </a:t>
            </a:r>
            <a:r>
              <a:rPr sz="2400" spc="-40" dirty="0">
                <a:solidFill>
                  <a:srgbClr val="231F20"/>
                </a:solidFill>
                <a:latin typeface="Calibri"/>
                <a:cs typeface="Calibri"/>
              </a:rPr>
              <a:t>e</a:t>
            </a:r>
            <a:r>
              <a:rPr sz="2400" spc="-15" dirty="0">
                <a:solidFill>
                  <a:srgbClr val="231F20"/>
                </a:solidFill>
                <a:latin typeface="Calibri"/>
                <a:cs typeface="Calibri"/>
              </a:rPr>
              <a:t>xpressio</a:t>
            </a:r>
            <a:r>
              <a:rPr sz="2400" spc="-40" dirty="0">
                <a:solidFill>
                  <a:srgbClr val="231F20"/>
                </a:solidFill>
                <a:latin typeface="Calibri"/>
                <a:cs typeface="Calibri"/>
              </a:rPr>
              <a:t>n</a:t>
            </a:r>
            <a:r>
              <a:rPr sz="2400" spc="90" dirty="0">
                <a:solidFill>
                  <a:srgbClr val="231F20"/>
                </a:solidFill>
                <a:latin typeface="Calibri"/>
                <a:cs typeface="Calibri"/>
              </a:rPr>
              <a:t> </a:t>
            </a:r>
            <a:r>
              <a:rPr sz="2400" b="1" spc="-15" dirty="0">
                <a:solidFill>
                  <a:srgbClr val="00B050"/>
                </a:solidFill>
                <a:latin typeface="Calibri"/>
                <a:cs typeface="Calibri"/>
              </a:rPr>
              <a:t>inter-individua</a:t>
            </a:r>
            <a:r>
              <a:rPr sz="2400" b="1" spc="-20" dirty="0">
                <a:solidFill>
                  <a:srgbClr val="00B050"/>
                </a:solidFill>
                <a:latin typeface="Calibri"/>
                <a:cs typeface="Calibri"/>
              </a:rPr>
              <a:t>l</a:t>
            </a:r>
            <a:r>
              <a:rPr sz="2400" b="1" spc="90" dirty="0">
                <a:solidFill>
                  <a:srgbClr val="00B050"/>
                </a:solidFill>
                <a:latin typeface="Calibri"/>
                <a:cs typeface="Calibri"/>
              </a:rPr>
              <a:t> </a:t>
            </a:r>
            <a:r>
              <a:rPr sz="2400" b="1" spc="-35" dirty="0">
                <a:solidFill>
                  <a:srgbClr val="00B050"/>
                </a:solidFill>
                <a:latin typeface="Calibri"/>
                <a:cs typeface="Calibri"/>
              </a:rPr>
              <a:t>variatio</a:t>
            </a:r>
            <a:r>
              <a:rPr sz="2400" b="1" spc="-65" dirty="0">
                <a:solidFill>
                  <a:srgbClr val="00B050"/>
                </a:solidFill>
                <a:latin typeface="Calibri"/>
                <a:cs typeface="Calibri"/>
              </a:rPr>
              <a:t>n</a:t>
            </a:r>
            <a:r>
              <a:rPr sz="2400" b="1" spc="85" dirty="0">
                <a:solidFill>
                  <a:srgbClr val="00B050"/>
                </a:solidFill>
                <a:latin typeface="Calibri"/>
                <a:cs typeface="Calibri"/>
              </a:rPr>
              <a:t> </a:t>
            </a:r>
            <a:r>
              <a:rPr sz="2400" spc="-5" dirty="0">
                <a:solidFill>
                  <a:srgbClr val="231F20"/>
                </a:solidFill>
                <a:latin typeface="Calibri"/>
                <a:cs typeface="Calibri"/>
              </a:rPr>
              <a:t>in</a:t>
            </a:r>
            <a:endParaRPr sz="2400" dirty="0">
              <a:latin typeface="Calibri"/>
              <a:cs typeface="Calibri"/>
            </a:endParaRPr>
          </a:p>
          <a:p>
            <a:pPr marL="12700">
              <a:lnSpc>
                <a:spcPts val="2555"/>
              </a:lnSpc>
            </a:pPr>
            <a:r>
              <a:rPr sz="2400" spc="-30" dirty="0">
                <a:solidFill>
                  <a:srgbClr val="231F20"/>
                </a:solidFill>
                <a:latin typeface="Calibri"/>
                <a:cs typeface="Calibri"/>
              </a:rPr>
              <a:t>untransforme</a:t>
            </a:r>
            <a:r>
              <a:rPr sz="2400" spc="-55" dirty="0">
                <a:solidFill>
                  <a:srgbClr val="231F20"/>
                </a:solidFill>
                <a:latin typeface="Calibri"/>
                <a:cs typeface="Calibri"/>
              </a:rPr>
              <a:t>d</a:t>
            </a:r>
            <a:r>
              <a:rPr sz="2400" spc="90" dirty="0">
                <a:solidFill>
                  <a:srgbClr val="231F20"/>
                </a:solidFill>
                <a:latin typeface="Calibri"/>
                <a:cs typeface="Calibri"/>
              </a:rPr>
              <a:t> </a:t>
            </a:r>
            <a:r>
              <a:rPr sz="2400" spc="-15" dirty="0">
                <a:solidFill>
                  <a:srgbClr val="231F20"/>
                </a:solidFill>
                <a:latin typeface="Calibri"/>
                <a:cs typeface="Calibri"/>
              </a:rPr>
              <a:t>huma</a:t>
            </a:r>
            <a:r>
              <a:rPr sz="2400" spc="-30" dirty="0">
                <a:solidFill>
                  <a:srgbClr val="231F20"/>
                </a:solidFill>
                <a:latin typeface="Calibri"/>
                <a:cs typeface="Calibri"/>
              </a:rPr>
              <a:t>n</a:t>
            </a:r>
            <a:r>
              <a:rPr sz="2400" spc="90" dirty="0">
                <a:solidFill>
                  <a:srgbClr val="231F20"/>
                </a:solidFill>
                <a:latin typeface="Calibri"/>
                <a:cs typeface="Calibri"/>
              </a:rPr>
              <a:t> </a:t>
            </a:r>
            <a:r>
              <a:rPr sz="2400" spc="-60" dirty="0">
                <a:solidFill>
                  <a:srgbClr val="231F20"/>
                </a:solidFill>
                <a:latin typeface="Calibri"/>
                <a:cs typeface="Calibri"/>
              </a:rPr>
              <a:t>f</a:t>
            </a:r>
            <a:r>
              <a:rPr sz="2400" spc="-25" dirty="0">
                <a:solidFill>
                  <a:srgbClr val="231F20"/>
                </a:solidFill>
                <a:latin typeface="Calibri"/>
                <a:cs typeface="Calibri"/>
              </a:rPr>
              <a:t>ibroblasts</a:t>
            </a:r>
            <a:endParaRPr sz="2400" dirty="0">
              <a:latin typeface="Calibri"/>
              <a:cs typeface="Calibri"/>
            </a:endParaRPr>
          </a:p>
          <a:p>
            <a:pPr marL="12700">
              <a:lnSpc>
                <a:spcPct val="100000"/>
              </a:lnSpc>
              <a:spcBef>
                <a:spcPts val="819"/>
              </a:spcBef>
            </a:pPr>
            <a:r>
              <a:rPr sz="1100" spc="-40" dirty="0">
                <a:solidFill>
                  <a:srgbClr val="231F20"/>
                </a:solidFill>
                <a:latin typeface="Calibri"/>
                <a:cs typeface="Calibri"/>
              </a:rPr>
              <a:t>James</a:t>
            </a:r>
            <a:r>
              <a:rPr sz="1100" spc="65" dirty="0">
                <a:solidFill>
                  <a:srgbClr val="231F20"/>
                </a:solidFill>
                <a:latin typeface="Calibri"/>
                <a:cs typeface="Calibri"/>
              </a:rPr>
              <a:t> </a:t>
            </a:r>
            <a:r>
              <a:rPr sz="1100" spc="-80" dirty="0">
                <a:solidFill>
                  <a:srgbClr val="231F20"/>
                </a:solidFill>
                <a:latin typeface="Calibri"/>
                <a:cs typeface="Calibri"/>
              </a:rPr>
              <a:t>R</a:t>
            </a:r>
            <a:r>
              <a:rPr sz="1100" spc="65" dirty="0">
                <a:solidFill>
                  <a:srgbClr val="231F20"/>
                </a:solidFill>
                <a:latin typeface="Calibri"/>
                <a:cs typeface="Calibri"/>
              </a:rPr>
              <a:t> </a:t>
            </a:r>
            <a:r>
              <a:rPr sz="1100" spc="-55" dirty="0">
                <a:solidFill>
                  <a:srgbClr val="231F20"/>
                </a:solidFill>
                <a:latin typeface="Calibri"/>
                <a:cs typeface="Calibri"/>
              </a:rPr>
              <a:t>Wagner</a:t>
            </a:r>
            <a:r>
              <a:rPr sz="1050" spc="15" baseline="39682" dirty="0">
                <a:solidFill>
                  <a:srgbClr val="231F20"/>
                </a:solidFill>
                <a:latin typeface="Calibri"/>
                <a:cs typeface="Calibri"/>
              </a:rPr>
              <a:t>3</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Stephan</a:t>
            </a:r>
            <a:r>
              <a:rPr sz="1100" spc="65" dirty="0">
                <a:solidFill>
                  <a:srgbClr val="231F20"/>
                </a:solidFill>
                <a:latin typeface="Calibri"/>
                <a:cs typeface="Calibri"/>
              </a:rPr>
              <a:t> </a:t>
            </a:r>
            <a:r>
              <a:rPr sz="1100" spc="-45" dirty="0">
                <a:solidFill>
                  <a:srgbClr val="231F20"/>
                </a:solidFill>
                <a:latin typeface="Calibri"/>
                <a:cs typeface="Calibri"/>
              </a:rPr>
              <a:t>Busch</a:t>
            </a:r>
            <a:r>
              <a:rPr sz="1100" spc="-40" dirty="0">
                <a:solidFill>
                  <a:srgbClr val="231F20"/>
                </a:solidFill>
                <a:latin typeface="Calibri"/>
                <a:cs typeface="Calibri"/>
              </a:rPr>
              <a:t>e</a:t>
            </a:r>
            <a:r>
              <a:rPr sz="1050" spc="-7" baseline="39682" dirty="0">
                <a:solidFill>
                  <a:srgbClr val="231F20"/>
                </a:solidFill>
                <a:latin typeface="Calibri"/>
                <a:cs typeface="Calibri"/>
              </a:rPr>
              <a:t>1,</a:t>
            </a:r>
            <a:r>
              <a:rPr sz="1050" spc="-15"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25" dirty="0">
                <a:solidFill>
                  <a:srgbClr val="231F20"/>
                </a:solidFill>
                <a:latin typeface="Calibri"/>
                <a:cs typeface="Calibri"/>
              </a:rPr>
              <a:t>Bing</a:t>
            </a:r>
            <a:r>
              <a:rPr sz="1100" spc="65" dirty="0">
                <a:solidFill>
                  <a:srgbClr val="231F20"/>
                </a:solidFill>
                <a:latin typeface="Calibri"/>
                <a:cs typeface="Calibri"/>
              </a:rPr>
              <a:t> </a:t>
            </a:r>
            <a:r>
              <a:rPr sz="1100" spc="-65" dirty="0">
                <a:solidFill>
                  <a:srgbClr val="231F20"/>
                </a:solidFill>
                <a:latin typeface="Calibri"/>
                <a:cs typeface="Calibri"/>
              </a:rPr>
              <a:t>G</a:t>
            </a:r>
            <a:r>
              <a:rPr sz="1100" spc="-55" dirty="0">
                <a:solidFill>
                  <a:srgbClr val="231F20"/>
                </a:solidFill>
                <a:latin typeface="Calibri"/>
                <a:cs typeface="Calibri"/>
              </a:rPr>
              <a:t>e</a:t>
            </a:r>
            <a:r>
              <a:rPr sz="1050" spc="22" baseline="39682" dirty="0">
                <a:solidFill>
                  <a:srgbClr val="231F20"/>
                </a:solidFill>
                <a:latin typeface="Calibri"/>
                <a:cs typeface="Calibri"/>
              </a:rPr>
              <a:t>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Tony</a:t>
            </a:r>
            <a:r>
              <a:rPr sz="1100" spc="60" dirty="0">
                <a:solidFill>
                  <a:srgbClr val="231F20"/>
                </a:solidFill>
                <a:latin typeface="Calibri"/>
                <a:cs typeface="Calibri"/>
              </a:rPr>
              <a:t> </a:t>
            </a:r>
            <a:r>
              <a:rPr sz="1100" spc="-50" dirty="0">
                <a:solidFill>
                  <a:srgbClr val="231F20"/>
                </a:solidFill>
                <a:latin typeface="Calibri"/>
                <a:cs typeface="Calibri"/>
              </a:rPr>
              <a:t>Kwan</a:t>
            </a:r>
            <a:r>
              <a:rPr sz="1050" spc="-7" baseline="39682" dirty="0">
                <a:solidFill>
                  <a:srgbClr val="231F20"/>
                </a:solidFill>
                <a:latin typeface="Calibri"/>
                <a:cs typeface="Calibri"/>
              </a:rPr>
              <a:t>1,2</a:t>
            </a:r>
            <a:r>
              <a:rPr sz="1100" spc="-105" dirty="0">
                <a:solidFill>
                  <a:srgbClr val="231F20"/>
                </a:solidFill>
                <a:latin typeface="Calibri"/>
                <a:cs typeface="Calibri"/>
              </a:rPr>
              <a:t>,</a:t>
            </a:r>
            <a:r>
              <a:rPr sz="1100" spc="65" dirty="0">
                <a:solidFill>
                  <a:srgbClr val="231F20"/>
                </a:solidFill>
                <a:latin typeface="Calibri"/>
                <a:cs typeface="Calibri"/>
              </a:rPr>
              <a:t> </a:t>
            </a:r>
            <a:r>
              <a:rPr sz="1100" spc="-40" dirty="0">
                <a:solidFill>
                  <a:srgbClr val="231F20"/>
                </a:solidFill>
                <a:latin typeface="Calibri"/>
                <a:cs typeface="Calibri"/>
              </a:rPr>
              <a:t>Tomi</a:t>
            </a:r>
            <a:r>
              <a:rPr sz="1100" spc="60" dirty="0">
                <a:solidFill>
                  <a:srgbClr val="231F20"/>
                </a:solidFill>
                <a:latin typeface="Calibri"/>
                <a:cs typeface="Calibri"/>
              </a:rPr>
              <a:t> </a:t>
            </a:r>
            <a:r>
              <a:rPr sz="1100" spc="-45" dirty="0">
                <a:solidFill>
                  <a:srgbClr val="231F20"/>
                </a:solidFill>
                <a:latin typeface="Calibri"/>
                <a:cs typeface="Calibri"/>
              </a:rPr>
              <a:t>Pastine</a:t>
            </a:r>
            <a:r>
              <a:rPr sz="1100" spc="-50" dirty="0">
                <a:solidFill>
                  <a:srgbClr val="231F20"/>
                </a:solidFill>
                <a:latin typeface="Calibri"/>
                <a:cs typeface="Calibri"/>
              </a:rPr>
              <a:t>n</a:t>
            </a:r>
            <a:r>
              <a:rPr sz="1050" spc="-30" baseline="39682" dirty="0">
                <a:solidFill>
                  <a:srgbClr val="231F20"/>
                </a:solidFill>
                <a:latin typeface="Calibri"/>
                <a:cs typeface="Calibri"/>
              </a:rPr>
              <a:t>1,2*</a:t>
            </a:r>
            <a:r>
              <a:rPr sz="1050" baseline="39682" dirty="0">
                <a:solidFill>
                  <a:srgbClr val="231F20"/>
                </a:solidFill>
                <a:latin typeface="Calibri"/>
                <a:cs typeface="Calibri"/>
              </a:rPr>
              <a:t> </a:t>
            </a:r>
            <a:r>
              <a:rPr sz="1050" spc="-7" baseline="39682" dirty="0">
                <a:solidFill>
                  <a:srgbClr val="231F20"/>
                </a:solidFill>
                <a:latin typeface="Calibri"/>
                <a:cs typeface="Calibri"/>
              </a:rPr>
              <a:t> </a:t>
            </a:r>
            <a:r>
              <a:rPr sz="1100" spc="-35" dirty="0">
                <a:solidFill>
                  <a:srgbClr val="231F20"/>
                </a:solidFill>
                <a:latin typeface="Calibri"/>
                <a:cs typeface="Calibri"/>
              </a:rPr>
              <a:t>and</a:t>
            </a:r>
            <a:r>
              <a:rPr sz="1100" spc="60" dirty="0">
                <a:solidFill>
                  <a:srgbClr val="231F20"/>
                </a:solidFill>
                <a:latin typeface="Calibri"/>
                <a:cs typeface="Calibri"/>
              </a:rPr>
              <a:t> </a:t>
            </a:r>
            <a:r>
              <a:rPr sz="1100" spc="-60" dirty="0">
                <a:solidFill>
                  <a:srgbClr val="231F20"/>
                </a:solidFill>
                <a:latin typeface="Calibri"/>
                <a:cs typeface="Calibri"/>
              </a:rPr>
              <a:t>Mathieu</a:t>
            </a:r>
            <a:r>
              <a:rPr sz="1100" spc="70" dirty="0">
                <a:solidFill>
                  <a:srgbClr val="231F20"/>
                </a:solidFill>
                <a:latin typeface="Calibri"/>
                <a:cs typeface="Calibri"/>
              </a:rPr>
              <a:t> </a:t>
            </a:r>
            <a:r>
              <a:rPr sz="1100" spc="-45" dirty="0">
                <a:solidFill>
                  <a:srgbClr val="231F20"/>
                </a:solidFill>
                <a:latin typeface="Calibri"/>
                <a:cs typeface="Calibri"/>
              </a:rPr>
              <a:t>Blanchett</a:t>
            </a:r>
            <a:r>
              <a:rPr sz="1100" spc="-55" dirty="0">
                <a:solidFill>
                  <a:srgbClr val="231F20"/>
                </a:solidFill>
                <a:latin typeface="Calibri"/>
                <a:cs typeface="Calibri"/>
              </a:rPr>
              <a:t>e</a:t>
            </a:r>
            <a:r>
              <a:rPr sz="1050" spc="-22" baseline="39682" dirty="0">
                <a:solidFill>
                  <a:srgbClr val="231F20"/>
                </a:solidFill>
                <a:latin typeface="Calibri"/>
                <a:cs typeface="Calibri"/>
              </a:rPr>
              <a:t>3*</a:t>
            </a:r>
            <a:endParaRPr sz="1050" baseline="39682" dirty="0">
              <a:latin typeface="Calibri"/>
              <a:cs typeface="Calibri"/>
            </a:endParaRPr>
          </a:p>
        </p:txBody>
      </p:sp>
      <p:sp>
        <p:nvSpPr>
          <p:cNvPr id="85" name="object 3"/>
          <p:cNvSpPr/>
          <p:nvPr/>
        </p:nvSpPr>
        <p:spPr>
          <a:xfrm>
            <a:off x="4670476" y="443877"/>
            <a:ext cx="1681075" cy="372110"/>
          </a:xfrm>
          <a:prstGeom prst="rect">
            <a:avLst/>
          </a:prstGeom>
          <a:blipFill>
            <a:blip r:embed="rId3" cstate="print"/>
            <a:stretch>
              <a:fillRect/>
            </a:stretch>
          </a:blipFill>
        </p:spPr>
        <p:txBody>
          <a:bodyPr wrap="square" lIns="0" tIns="0" rIns="0" bIns="0" rtlCol="0"/>
          <a:lstStyle/>
          <a:p>
            <a:endParaRPr/>
          </a:p>
        </p:txBody>
      </p:sp>
      <p:sp>
        <p:nvSpPr>
          <p:cNvPr id="86" name="object 4"/>
          <p:cNvSpPr/>
          <p:nvPr/>
        </p:nvSpPr>
        <p:spPr>
          <a:xfrm>
            <a:off x="6386391" y="525894"/>
            <a:ext cx="0" cy="185420"/>
          </a:xfrm>
          <a:custGeom>
            <a:avLst/>
            <a:gdLst/>
            <a:ahLst/>
            <a:cxnLst/>
            <a:rect l="l" t="t" r="r" b="b"/>
            <a:pathLst>
              <a:path h="185420">
                <a:moveTo>
                  <a:pt x="0" y="0"/>
                </a:moveTo>
                <a:lnTo>
                  <a:pt x="0" y="184975"/>
                </a:lnTo>
              </a:path>
            </a:pathLst>
          </a:custGeom>
          <a:ln w="40601">
            <a:solidFill>
              <a:srgbClr val="2773BA"/>
            </a:solidFill>
          </a:ln>
        </p:spPr>
        <p:txBody>
          <a:bodyPr wrap="square" lIns="0" tIns="0" rIns="0" bIns="0" rtlCol="0"/>
          <a:lstStyle/>
          <a:p>
            <a:endParaRPr/>
          </a:p>
        </p:txBody>
      </p:sp>
      <p:sp>
        <p:nvSpPr>
          <p:cNvPr id="87" name="object 5"/>
          <p:cNvSpPr/>
          <p:nvPr/>
        </p:nvSpPr>
        <p:spPr>
          <a:xfrm>
            <a:off x="6366714" y="525894"/>
            <a:ext cx="39370" cy="185420"/>
          </a:xfrm>
          <a:custGeom>
            <a:avLst/>
            <a:gdLst/>
            <a:ahLst/>
            <a:cxnLst/>
            <a:rect l="l" t="t" r="r" b="b"/>
            <a:pathLst>
              <a:path w="39370" h="185420">
                <a:moveTo>
                  <a:pt x="0" y="0"/>
                </a:moveTo>
                <a:lnTo>
                  <a:pt x="39331" y="0"/>
                </a:lnTo>
                <a:lnTo>
                  <a:pt x="39331" y="184975"/>
                </a:lnTo>
                <a:lnTo>
                  <a:pt x="0" y="184975"/>
                </a:lnTo>
                <a:lnTo>
                  <a:pt x="0" y="0"/>
                </a:lnTo>
                <a:close/>
              </a:path>
            </a:pathLst>
          </a:custGeom>
          <a:ln w="3175">
            <a:solidFill>
              <a:srgbClr val="2773BA"/>
            </a:solidFill>
          </a:ln>
        </p:spPr>
        <p:txBody>
          <a:bodyPr wrap="square" lIns="0" tIns="0" rIns="0" bIns="0" rtlCol="0"/>
          <a:lstStyle/>
          <a:p>
            <a:endParaRPr/>
          </a:p>
        </p:txBody>
      </p:sp>
      <p:sp>
        <p:nvSpPr>
          <p:cNvPr id="88" name="object 6"/>
          <p:cNvSpPr/>
          <p:nvPr/>
        </p:nvSpPr>
        <p:spPr>
          <a:xfrm>
            <a:off x="6422652" y="583234"/>
            <a:ext cx="140970" cy="130175"/>
          </a:xfrm>
          <a:custGeom>
            <a:avLst/>
            <a:gdLst/>
            <a:ahLst/>
            <a:cxnLst/>
            <a:rect l="l" t="t" r="r" b="b"/>
            <a:pathLst>
              <a:path w="140970" h="130175">
                <a:moveTo>
                  <a:pt x="70388" y="0"/>
                </a:moveTo>
                <a:lnTo>
                  <a:pt x="26684" y="13201"/>
                </a:lnTo>
                <a:lnTo>
                  <a:pt x="807" y="55918"/>
                </a:lnTo>
                <a:lnTo>
                  <a:pt x="0" y="71919"/>
                </a:lnTo>
                <a:lnTo>
                  <a:pt x="2251" y="83672"/>
                </a:lnTo>
                <a:lnTo>
                  <a:pt x="25508" y="116820"/>
                </a:lnTo>
                <a:lnTo>
                  <a:pt x="76076" y="129848"/>
                </a:lnTo>
                <a:lnTo>
                  <a:pt x="88350" y="128127"/>
                </a:lnTo>
                <a:lnTo>
                  <a:pt x="100150" y="124400"/>
                </a:lnTo>
                <a:lnTo>
                  <a:pt x="111701" y="118465"/>
                </a:lnTo>
                <a:lnTo>
                  <a:pt x="123230" y="110123"/>
                </a:lnTo>
                <a:lnTo>
                  <a:pt x="126074" y="106718"/>
                </a:lnTo>
                <a:lnTo>
                  <a:pt x="70388" y="106718"/>
                </a:lnTo>
                <a:lnTo>
                  <a:pt x="61020" y="105303"/>
                </a:lnTo>
                <a:lnTo>
                  <a:pt x="52605" y="99833"/>
                </a:lnTo>
                <a:lnTo>
                  <a:pt x="46709" y="89631"/>
                </a:lnTo>
                <a:lnTo>
                  <a:pt x="43385" y="74051"/>
                </a:lnTo>
                <a:lnTo>
                  <a:pt x="42686" y="52447"/>
                </a:lnTo>
                <a:lnTo>
                  <a:pt x="46523" y="40849"/>
                </a:lnTo>
                <a:lnTo>
                  <a:pt x="54295" y="29022"/>
                </a:lnTo>
                <a:lnTo>
                  <a:pt x="64548" y="25417"/>
                </a:lnTo>
                <a:lnTo>
                  <a:pt x="127945" y="25417"/>
                </a:lnTo>
                <a:lnTo>
                  <a:pt x="118719" y="15978"/>
                </a:lnTo>
                <a:lnTo>
                  <a:pt x="108190" y="8987"/>
                </a:lnTo>
                <a:lnTo>
                  <a:pt x="96626" y="3994"/>
                </a:lnTo>
                <a:lnTo>
                  <a:pt x="84025" y="998"/>
                </a:lnTo>
                <a:lnTo>
                  <a:pt x="70388" y="0"/>
                </a:lnTo>
                <a:close/>
              </a:path>
              <a:path w="140970" h="130175">
                <a:moveTo>
                  <a:pt x="127945" y="25417"/>
                </a:moveTo>
                <a:lnTo>
                  <a:pt x="64548" y="25417"/>
                </a:lnTo>
                <a:lnTo>
                  <a:pt x="82154" y="25715"/>
                </a:lnTo>
                <a:lnTo>
                  <a:pt x="91288" y="33302"/>
                </a:lnTo>
                <a:lnTo>
                  <a:pt x="96768" y="46248"/>
                </a:lnTo>
                <a:lnTo>
                  <a:pt x="98593" y="64596"/>
                </a:lnTo>
                <a:lnTo>
                  <a:pt x="96774" y="83023"/>
                </a:lnTo>
                <a:lnTo>
                  <a:pt x="91467" y="96186"/>
                </a:lnTo>
                <a:lnTo>
                  <a:pt x="82672" y="104084"/>
                </a:lnTo>
                <a:lnTo>
                  <a:pt x="70388" y="106718"/>
                </a:lnTo>
                <a:lnTo>
                  <a:pt x="126074" y="106718"/>
                </a:lnTo>
                <a:lnTo>
                  <a:pt x="130867" y="100980"/>
                </a:lnTo>
                <a:lnTo>
                  <a:pt x="136317" y="90032"/>
                </a:lnTo>
                <a:lnTo>
                  <a:pt x="139572" y="77025"/>
                </a:lnTo>
                <a:lnTo>
                  <a:pt x="140627" y="61703"/>
                </a:lnTo>
                <a:lnTo>
                  <a:pt x="138898" y="48302"/>
                </a:lnTo>
                <a:lnTo>
                  <a:pt x="134749" y="36280"/>
                </a:lnTo>
                <a:lnTo>
                  <a:pt x="128063" y="25538"/>
                </a:lnTo>
                <a:close/>
              </a:path>
            </a:pathLst>
          </a:custGeom>
          <a:solidFill>
            <a:srgbClr val="2773BA"/>
          </a:solidFill>
        </p:spPr>
        <p:txBody>
          <a:bodyPr wrap="square" lIns="0" tIns="0" rIns="0" bIns="0" rtlCol="0"/>
          <a:lstStyle/>
          <a:p>
            <a:endParaRPr/>
          </a:p>
        </p:txBody>
      </p:sp>
      <p:sp>
        <p:nvSpPr>
          <p:cNvPr id="89" name="object 7"/>
          <p:cNvSpPr/>
          <p:nvPr/>
        </p:nvSpPr>
        <p:spPr>
          <a:xfrm>
            <a:off x="6465339" y="608653"/>
            <a:ext cx="56515" cy="81914"/>
          </a:xfrm>
          <a:custGeom>
            <a:avLst/>
            <a:gdLst/>
            <a:ahLst/>
            <a:cxnLst/>
            <a:rect l="l" t="t" r="r" b="b"/>
            <a:pathLst>
              <a:path w="56515" h="81915">
                <a:moveTo>
                  <a:pt x="27701" y="81300"/>
                </a:moveTo>
                <a:lnTo>
                  <a:pt x="39985" y="78667"/>
                </a:lnTo>
                <a:lnTo>
                  <a:pt x="48781" y="70768"/>
                </a:lnTo>
                <a:lnTo>
                  <a:pt x="54087" y="57605"/>
                </a:lnTo>
                <a:lnTo>
                  <a:pt x="55907" y="39178"/>
                </a:lnTo>
                <a:lnTo>
                  <a:pt x="54081" y="20830"/>
                </a:lnTo>
                <a:lnTo>
                  <a:pt x="48601" y="7884"/>
                </a:lnTo>
                <a:lnTo>
                  <a:pt x="39467" y="297"/>
                </a:lnTo>
                <a:lnTo>
                  <a:pt x="21862" y="0"/>
                </a:lnTo>
                <a:lnTo>
                  <a:pt x="11608" y="3604"/>
                </a:lnTo>
                <a:lnTo>
                  <a:pt x="3836" y="15431"/>
                </a:lnTo>
                <a:lnTo>
                  <a:pt x="0" y="27029"/>
                </a:lnTo>
                <a:lnTo>
                  <a:pt x="698" y="48633"/>
                </a:lnTo>
                <a:lnTo>
                  <a:pt x="4022" y="64213"/>
                </a:lnTo>
                <a:lnTo>
                  <a:pt x="9918" y="74415"/>
                </a:lnTo>
                <a:lnTo>
                  <a:pt x="18333" y="79886"/>
                </a:lnTo>
                <a:lnTo>
                  <a:pt x="27701" y="81300"/>
                </a:lnTo>
                <a:close/>
              </a:path>
            </a:pathLst>
          </a:custGeom>
          <a:ln w="3175">
            <a:solidFill>
              <a:srgbClr val="2773BA"/>
            </a:solidFill>
          </a:ln>
        </p:spPr>
        <p:txBody>
          <a:bodyPr wrap="square" lIns="0" tIns="0" rIns="0" bIns="0" rtlCol="0"/>
          <a:lstStyle/>
          <a:p>
            <a:endParaRPr/>
          </a:p>
        </p:txBody>
      </p:sp>
      <p:sp>
        <p:nvSpPr>
          <p:cNvPr id="90" name="object 8"/>
          <p:cNvSpPr/>
          <p:nvPr/>
        </p:nvSpPr>
        <p:spPr>
          <a:xfrm>
            <a:off x="6422651" y="583234"/>
            <a:ext cx="140970" cy="130175"/>
          </a:xfrm>
          <a:custGeom>
            <a:avLst/>
            <a:gdLst/>
            <a:ahLst/>
            <a:cxnLst/>
            <a:rect l="l" t="t" r="r" b="b"/>
            <a:pathLst>
              <a:path w="140970" h="130175">
                <a:moveTo>
                  <a:pt x="70388" y="0"/>
                </a:moveTo>
                <a:lnTo>
                  <a:pt x="108188" y="8996"/>
                </a:lnTo>
                <a:lnTo>
                  <a:pt x="138897" y="48309"/>
                </a:lnTo>
                <a:lnTo>
                  <a:pt x="140627" y="61711"/>
                </a:lnTo>
                <a:lnTo>
                  <a:pt x="139572" y="77031"/>
                </a:lnTo>
                <a:lnTo>
                  <a:pt x="111698" y="118468"/>
                </a:lnTo>
                <a:lnTo>
                  <a:pt x="76070" y="129849"/>
                </a:lnTo>
                <a:lnTo>
                  <a:pt x="60375" y="129114"/>
                </a:lnTo>
                <a:lnTo>
                  <a:pt x="14620" y="105815"/>
                </a:lnTo>
                <a:lnTo>
                  <a:pt x="0" y="71921"/>
                </a:lnTo>
                <a:lnTo>
                  <a:pt x="807" y="55920"/>
                </a:lnTo>
                <a:lnTo>
                  <a:pt x="26684" y="13202"/>
                </a:lnTo>
                <a:lnTo>
                  <a:pt x="70388" y="0"/>
                </a:lnTo>
                <a:close/>
              </a:path>
            </a:pathLst>
          </a:custGeom>
          <a:ln w="3175">
            <a:solidFill>
              <a:srgbClr val="2773BA"/>
            </a:solidFill>
          </a:ln>
        </p:spPr>
        <p:txBody>
          <a:bodyPr wrap="square" lIns="0" tIns="0" rIns="0" bIns="0" rtlCol="0"/>
          <a:lstStyle/>
          <a:p>
            <a:endParaRPr/>
          </a:p>
        </p:txBody>
      </p:sp>
      <p:sp>
        <p:nvSpPr>
          <p:cNvPr id="91" name="object 9"/>
          <p:cNvSpPr/>
          <p:nvPr/>
        </p:nvSpPr>
        <p:spPr>
          <a:xfrm>
            <a:off x="6566718" y="585877"/>
            <a:ext cx="135890" cy="187960"/>
          </a:xfrm>
          <a:custGeom>
            <a:avLst/>
            <a:gdLst/>
            <a:ahLst/>
            <a:cxnLst/>
            <a:rect l="l" t="t" r="r" b="b"/>
            <a:pathLst>
              <a:path w="135890" h="187959">
                <a:moveTo>
                  <a:pt x="135414" y="0"/>
                </a:moveTo>
                <a:lnTo>
                  <a:pt x="57975" y="49"/>
                </a:lnTo>
                <a:lnTo>
                  <a:pt x="12148" y="22651"/>
                </a:lnTo>
                <a:lnTo>
                  <a:pt x="5306" y="47447"/>
                </a:lnTo>
                <a:lnTo>
                  <a:pt x="8077" y="60039"/>
                </a:lnTo>
                <a:lnTo>
                  <a:pt x="15196" y="70840"/>
                </a:lnTo>
                <a:lnTo>
                  <a:pt x="21813" y="77901"/>
                </a:lnTo>
                <a:lnTo>
                  <a:pt x="30195" y="82321"/>
                </a:lnTo>
                <a:lnTo>
                  <a:pt x="34322" y="85722"/>
                </a:lnTo>
                <a:lnTo>
                  <a:pt x="21760" y="92784"/>
                </a:lnTo>
                <a:lnTo>
                  <a:pt x="17571" y="103009"/>
                </a:lnTo>
                <a:lnTo>
                  <a:pt x="17571" y="110871"/>
                </a:lnTo>
                <a:lnTo>
                  <a:pt x="22613" y="116306"/>
                </a:lnTo>
                <a:lnTo>
                  <a:pt x="32248" y="119418"/>
                </a:lnTo>
                <a:lnTo>
                  <a:pt x="17845" y="124885"/>
                </a:lnTo>
                <a:lnTo>
                  <a:pt x="7628" y="132654"/>
                </a:lnTo>
                <a:lnTo>
                  <a:pt x="1659" y="143309"/>
                </a:lnTo>
                <a:lnTo>
                  <a:pt x="0" y="157436"/>
                </a:lnTo>
                <a:lnTo>
                  <a:pt x="5521" y="168522"/>
                </a:lnTo>
                <a:lnTo>
                  <a:pt x="51130" y="186756"/>
                </a:lnTo>
                <a:lnTo>
                  <a:pt x="66793" y="187361"/>
                </a:lnTo>
                <a:lnTo>
                  <a:pt x="81693" y="186632"/>
                </a:lnTo>
                <a:lnTo>
                  <a:pt x="125086" y="167686"/>
                </a:lnTo>
                <a:lnTo>
                  <a:pt x="126790" y="164058"/>
                </a:lnTo>
                <a:lnTo>
                  <a:pt x="67888" y="164058"/>
                </a:lnTo>
                <a:lnTo>
                  <a:pt x="52306" y="162889"/>
                </a:lnTo>
                <a:lnTo>
                  <a:pt x="39865" y="158016"/>
                </a:lnTo>
                <a:lnTo>
                  <a:pt x="35719" y="149352"/>
                </a:lnTo>
                <a:lnTo>
                  <a:pt x="35719" y="144856"/>
                </a:lnTo>
                <a:lnTo>
                  <a:pt x="38361" y="141262"/>
                </a:lnTo>
                <a:lnTo>
                  <a:pt x="48838" y="136642"/>
                </a:lnTo>
                <a:lnTo>
                  <a:pt x="59670" y="135264"/>
                </a:lnTo>
                <a:lnTo>
                  <a:pt x="129901" y="135264"/>
                </a:lnTo>
                <a:lnTo>
                  <a:pt x="128295" y="130521"/>
                </a:lnTo>
                <a:lnTo>
                  <a:pt x="80101" y="107371"/>
                </a:lnTo>
                <a:lnTo>
                  <a:pt x="64792" y="105535"/>
                </a:lnTo>
                <a:lnTo>
                  <a:pt x="57563" y="103746"/>
                </a:lnTo>
                <a:lnTo>
                  <a:pt x="55087" y="102374"/>
                </a:lnTo>
                <a:lnTo>
                  <a:pt x="53855" y="100584"/>
                </a:lnTo>
                <a:lnTo>
                  <a:pt x="53855" y="96177"/>
                </a:lnTo>
                <a:lnTo>
                  <a:pt x="54795" y="94386"/>
                </a:lnTo>
                <a:lnTo>
                  <a:pt x="58605" y="91655"/>
                </a:lnTo>
                <a:lnTo>
                  <a:pt x="66631" y="90195"/>
                </a:lnTo>
                <a:lnTo>
                  <a:pt x="81664" y="88547"/>
                </a:lnTo>
                <a:lnTo>
                  <a:pt x="94398" y="85706"/>
                </a:lnTo>
                <a:lnTo>
                  <a:pt x="105479" y="80053"/>
                </a:lnTo>
                <a:lnTo>
                  <a:pt x="115429" y="70937"/>
                </a:lnTo>
                <a:lnTo>
                  <a:pt x="116715" y="68580"/>
                </a:lnTo>
                <a:lnTo>
                  <a:pt x="58490" y="68580"/>
                </a:lnTo>
                <a:lnTo>
                  <a:pt x="53156" y="66357"/>
                </a:lnTo>
                <a:lnTo>
                  <a:pt x="44177" y="57442"/>
                </a:lnTo>
                <a:lnTo>
                  <a:pt x="41942" y="52171"/>
                </a:lnTo>
                <a:lnTo>
                  <a:pt x="41942" y="39725"/>
                </a:lnTo>
                <a:lnTo>
                  <a:pt x="44114" y="34340"/>
                </a:lnTo>
                <a:lnTo>
                  <a:pt x="52826" y="25514"/>
                </a:lnTo>
                <a:lnTo>
                  <a:pt x="58224" y="23304"/>
                </a:lnTo>
                <a:lnTo>
                  <a:pt x="135414" y="23304"/>
                </a:lnTo>
                <a:lnTo>
                  <a:pt x="135414" y="0"/>
                </a:lnTo>
                <a:close/>
              </a:path>
              <a:path w="135890" h="187959">
                <a:moveTo>
                  <a:pt x="129901" y="135264"/>
                </a:moveTo>
                <a:lnTo>
                  <a:pt x="59670" y="135264"/>
                </a:lnTo>
                <a:lnTo>
                  <a:pt x="78552" y="135341"/>
                </a:lnTo>
                <a:lnTo>
                  <a:pt x="91708" y="139843"/>
                </a:lnTo>
                <a:lnTo>
                  <a:pt x="96095" y="148297"/>
                </a:lnTo>
                <a:lnTo>
                  <a:pt x="96095" y="152615"/>
                </a:lnTo>
                <a:lnTo>
                  <a:pt x="93491" y="156324"/>
                </a:lnTo>
                <a:lnTo>
                  <a:pt x="83077" y="162509"/>
                </a:lnTo>
                <a:lnTo>
                  <a:pt x="76270" y="164058"/>
                </a:lnTo>
                <a:lnTo>
                  <a:pt x="126790" y="164058"/>
                </a:lnTo>
                <a:lnTo>
                  <a:pt x="130375" y="156426"/>
                </a:lnTo>
                <a:lnTo>
                  <a:pt x="131986" y="141425"/>
                </a:lnTo>
                <a:lnTo>
                  <a:pt x="129901" y="135264"/>
                </a:lnTo>
                <a:close/>
              </a:path>
              <a:path w="135890" h="187959">
                <a:moveTo>
                  <a:pt x="135414" y="23304"/>
                </a:moveTo>
                <a:lnTo>
                  <a:pt x="71063" y="23304"/>
                </a:lnTo>
                <a:lnTo>
                  <a:pt x="76410" y="25400"/>
                </a:lnTo>
                <a:lnTo>
                  <a:pt x="84957" y="33782"/>
                </a:lnTo>
                <a:lnTo>
                  <a:pt x="87091" y="38836"/>
                </a:lnTo>
                <a:lnTo>
                  <a:pt x="87091" y="51282"/>
                </a:lnTo>
                <a:lnTo>
                  <a:pt x="84894" y="56896"/>
                </a:lnTo>
                <a:lnTo>
                  <a:pt x="76080" y="66255"/>
                </a:lnTo>
                <a:lnTo>
                  <a:pt x="70809" y="68580"/>
                </a:lnTo>
                <a:lnTo>
                  <a:pt x="116715" y="68580"/>
                </a:lnTo>
                <a:lnTo>
                  <a:pt x="121683" y="59470"/>
                </a:lnTo>
                <a:lnTo>
                  <a:pt x="123717" y="47447"/>
                </a:lnTo>
                <a:lnTo>
                  <a:pt x="123768" y="40335"/>
                </a:lnTo>
                <a:lnTo>
                  <a:pt x="121698" y="33413"/>
                </a:lnTo>
                <a:lnTo>
                  <a:pt x="117545" y="26352"/>
                </a:lnTo>
                <a:lnTo>
                  <a:pt x="135414" y="26352"/>
                </a:lnTo>
                <a:lnTo>
                  <a:pt x="135414" y="23304"/>
                </a:lnTo>
                <a:close/>
              </a:path>
            </a:pathLst>
          </a:custGeom>
          <a:solidFill>
            <a:srgbClr val="2773BA"/>
          </a:solidFill>
        </p:spPr>
        <p:txBody>
          <a:bodyPr wrap="square" lIns="0" tIns="0" rIns="0" bIns="0" rtlCol="0"/>
          <a:lstStyle/>
          <a:p>
            <a:endParaRPr/>
          </a:p>
        </p:txBody>
      </p:sp>
      <p:sp>
        <p:nvSpPr>
          <p:cNvPr id="92" name="object 10"/>
          <p:cNvSpPr/>
          <p:nvPr/>
        </p:nvSpPr>
        <p:spPr>
          <a:xfrm>
            <a:off x="6608660" y="609180"/>
            <a:ext cx="45720" cy="45720"/>
          </a:xfrm>
          <a:custGeom>
            <a:avLst/>
            <a:gdLst/>
            <a:ahLst/>
            <a:cxnLst/>
            <a:rect l="l" t="t" r="r" b="b"/>
            <a:pathLst>
              <a:path w="45720" h="45720">
                <a:moveTo>
                  <a:pt x="22707" y="0"/>
                </a:moveTo>
                <a:lnTo>
                  <a:pt x="16281" y="0"/>
                </a:lnTo>
                <a:lnTo>
                  <a:pt x="10883" y="2209"/>
                </a:lnTo>
                <a:lnTo>
                  <a:pt x="6527" y="6616"/>
                </a:lnTo>
                <a:lnTo>
                  <a:pt x="2171" y="11036"/>
                </a:lnTo>
                <a:lnTo>
                  <a:pt x="0" y="16421"/>
                </a:lnTo>
                <a:lnTo>
                  <a:pt x="0" y="22771"/>
                </a:lnTo>
                <a:lnTo>
                  <a:pt x="0" y="28867"/>
                </a:lnTo>
                <a:lnTo>
                  <a:pt x="2235" y="34137"/>
                </a:lnTo>
                <a:lnTo>
                  <a:pt x="6731" y="38595"/>
                </a:lnTo>
                <a:lnTo>
                  <a:pt x="11214" y="43053"/>
                </a:lnTo>
                <a:lnTo>
                  <a:pt x="16548" y="45275"/>
                </a:lnTo>
                <a:lnTo>
                  <a:pt x="22707" y="45275"/>
                </a:lnTo>
                <a:lnTo>
                  <a:pt x="28867" y="45275"/>
                </a:lnTo>
                <a:lnTo>
                  <a:pt x="34137" y="42951"/>
                </a:lnTo>
                <a:lnTo>
                  <a:pt x="38544" y="38265"/>
                </a:lnTo>
                <a:lnTo>
                  <a:pt x="42951" y="33591"/>
                </a:lnTo>
                <a:lnTo>
                  <a:pt x="45148" y="27978"/>
                </a:lnTo>
                <a:lnTo>
                  <a:pt x="45148" y="21450"/>
                </a:lnTo>
                <a:lnTo>
                  <a:pt x="45148" y="15532"/>
                </a:lnTo>
                <a:lnTo>
                  <a:pt x="43014" y="10477"/>
                </a:lnTo>
                <a:lnTo>
                  <a:pt x="38747" y="6286"/>
                </a:lnTo>
                <a:lnTo>
                  <a:pt x="34467" y="2095"/>
                </a:lnTo>
                <a:lnTo>
                  <a:pt x="29121" y="0"/>
                </a:lnTo>
                <a:lnTo>
                  <a:pt x="22707" y="0"/>
                </a:lnTo>
                <a:close/>
              </a:path>
            </a:pathLst>
          </a:custGeom>
          <a:ln w="3175">
            <a:solidFill>
              <a:srgbClr val="2773BA"/>
            </a:solidFill>
          </a:ln>
        </p:spPr>
        <p:txBody>
          <a:bodyPr wrap="square" lIns="0" tIns="0" rIns="0" bIns="0" rtlCol="0"/>
          <a:lstStyle/>
          <a:p>
            <a:endParaRPr/>
          </a:p>
        </p:txBody>
      </p:sp>
      <p:sp>
        <p:nvSpPr>
          <p:cNvPr id="93" name="object 11"/>
          <p:cNvSpPr/>
          <p:nvPr/>
        </p:nvSpPr>
        <p:spPr>
          <a:xfrm>
            <a:off x="6602440" y="721147"/>
            <a:ext cx="60960" cy="29209"/>
          </a:xfrm>
          <a:custGeom>
            <a:avLst/>
            <a:gdLst/>
            <a:ahLst/>
            <a:cxnLst/>
            <a:rect l="l" t="t" r="r" b="b"/>
            <a:pathLst>
              <a:path w="60959" h="29209">
                <a:moveTo>
                  <a:pt x="32169" y="28790"/>
                </a:moveTo>
                <a:lnTo>
                  <a:pt x="40551" y="28790"/>
                </a:lnTo>
                <a:lnTo>
                  <a:pt x="47358" y="27241"/>
                </a:lnTo>
                <a:lnTo>
                  <a:pt x="52552" y="24155"/>
                </a:lnTo>
                <a:lnTo>
                  <a:pt x="57772" y="21056"/>
                </a:lnTo>
                <a:lnTo>
                  <a:pt x="60375" y="17360"/>
                </a:lnTo>
                <a:lnTo>
                  <a:pt x="60375" y="13030"/>
                </a:lnTo>
                <a:lnTo>
                  <a:pt x="55989" y="4575"/>
                </a:lnTo>
                <a:lnTo>
                  <a:pt x="42832" y="73"/>
                </a:lnTo>
                <a:lnTo>
                  <a:pt x="23951" y="0"/>
                </a:lnTo>
                <a:lnTo>
                  <a:pt x="13119" y="1380"/>
                </a:lnTo>
                <a:lnTo>
                  <a:pt x="2641" y="5994"/>
                </a:lnTo>
                <a:lnTo>
                  <a:pt x="0" y="9588"/>
                </a:lnTo>
                <a:lnTo>
                  <a:pt x="0" y="14084"/>
                </a:lnTo>
                <a:lnTo>
                  <a:pt x="4146" y="22749"/>
                </a:lnTo>
                <a:lnTo>
                  <a:pt x="16586" y="27622"/>
                </a:lnTo>
                <a:lnTo>
                  <a:pt x="32169" y="28790"/>
                </a:lnTo>
                <a:close/>
              </a:path>
            </a:pathLst>
          </a:custGeom>
          <a:ln w="3175">
            <a:solidFill>
              <a:srgbClr val="2773BA"/>
            </a:solidFill>
          </a:ln>
        </p:spPr>
        <p:txBody>
          <a:bodyPr wrap="square" lIns="0" tIns="0" rIns="0" bIns="0" rtlCol="0"/>
          <a:lstStyle/>
          <a:p>
            <a:endParaRPr/>
          </a:p>
        </p:txBody>
      </p:sp>
      <p:sp>
        <p:nvSpPr>
          <p:cNvPr id="94" name="object 12"/>
          <p:cNvSpPr/>
          <p:nvPr/>
        </p:nvSpPr>
        <p:spPr>
          <a:xfrm>
            <a:off x="6566720" y="585877"/>
            <a:ext cx="135890" cy="187960"/>
          </a:xfrm>
          <a:custGeom>
            <a:avLst/>
            <a:gdLst/>
            <a:ahLst/>
            <a:cxnLst/>
            <a:rect l="l" t="t" r="r" b="b"/>
            <a:pathLst>
              <a:path w="135890" h="187959">
                <a:moveTo>
                  <a:pt x="135424" y="0"/>
                </a:moveTo>
                <a:lnTo>
                  <a:pt x="135424" y="26352"/>
                </a:lnTo>
                <a:lnTo>
                  <a:pt x="117555" y="26352"/>
                </a:lnTo>
                <a:lnTo>
                  <a:pt x="121695" y="33413"/>
                </a:lnTo>
                <a:lnTo>
                  <a:pt x="123778" y="40335"/>
                </a:lnTo>
                <a:lnTo>
                  <a:pt x="123778" y="47129"/>
                </a:lnTo>
                <a:lnTo>
                  <a:pt x="94413" y="85700"/>
                </a:lnTo>
                <a:lnTo>
                  <a:pt x="66641" y="90195"/>
                </a:lnTo>
                <a:lnTo>
                  <a:pt x="58602" y="91655"/>
                </a:lnTo>
                <a:lnTo>
                  <a:pt x="56709" y="93014"/>
                </a:lnTo>
                <a:lnTo>
                  <a:pt x="54804" y="94386"/>
                </a:lnTo>
                <a:lnTo>
                  <a:pt x="53865" y="96177"/>
                </a:lnTo>
                <a:lnTo>
                  <a:pt x="53865" y="98374"/>
                </a:lnTo>
                <a:lnTo>
                  <a:pt x="53865" y="100584"/>
                </a:lnTo>
                <a:lnTo>
                  <a:pt x="55097" y="102374"/>
                </a:lnTo>
                <a:lnTo>
                  <a:pt x="57573" y="103746"/>
                </a:lnTo>
                <a:lnTo>
                  <a:pt x="64798" y="105535"/>
                </a:lnTo>
                <a:lnTo>
                  <a:pt x="80107" y="107371"/>
                </a:lnTo>
                <a:lnTo>
                  <a:pt x="97652" y="109744"/>
                </a:lnTo>
                <a:lnTo>
                  <a:pt x="110333" y="113376"/>
                </a:lnTo>
                <a:lnTo>
                  <a:pt x="119083" y="118352"/>
                </a:lnTo>
                <a:lnTo>
                  <a:pt x="128299" y="130520"/>
                </a:lnTo>
                <a:lnTo>
                  <a:pt x="131995" y="141424"/>
                </a:lnTo>
                <a:lnTo>
                  <a:pt x="130385" y="156419"/>
                </a:lnTo>
                <a:lnTo>
                  <a:pt x="94843" y="184534"/>
                </a:lnTo>
                <a:lnTo>
                  <a:pt x="66805" y="187361"/>
                </a:lnTo>
                <a:lnTo>
                  <a:pt x="51141" y="186756"/>
                </a:lnTo>
                <a:lnTo>
                  <a:pt x="5529" y="168525"/>
                </a:lnTo>
                <a:lnTo>
                  <a:pt x="0" y="157442"/>
                </a:lnTo>
                <a:lnTo>
                  <a:pt x="1659" y="143314"/>
                </a:lnTo>
                <a:lnTo>
                  <a:pt x="7628" y="132657"/>
                </a:lnTo>
                <a:lnTo>
                  <a:pt x="17843" y="124888"/>
                </a:lnTo>
                <a:lnTo>
                  <a:pt x="32237" y="119421"/>
                </a:lnTo>
                <a:lnTo>
                  <a:pt x="22610" y="116293"/>
                </a:lnTo>
                <a:lnTo>
                  <a:pt x="17581" y="110871"/>
                </a:lnTo>
                <a:lnTo>
                  <a:pt x="17581" y="103009"/>
                </a:lnTo>
                <a:lnTo>
                  <a:pt x="21770" y="92784"/>
                </a:lnTo>
                <a:lnTo>
                  <a:pt x="34332" y="85722"/>
                </a:lnTo>
                <a:lnTo>
                  <a:pt x="30205" y="82321"/>
                </a:lnTo>
                <a:lnTo>
                  <a:pt x="21823" y="77901"/>
                </a:lnTo>
                <a:lnTo>
                  <a:pt x="15193" y="70840"/>
                </a:lnTo>
                <a:lnTo>
                  <a:pt x="8082" y="60043"/>
                </a:lnTo>
                <a:lnTo>
                  <a:pt x="5304" y="47448"/>
                </a:lnTo>
                <a:lnTo>
                  <a:pt x="6997" y="34091"/>
                </a:lnTo>
                <a:lnTo>
                  <a:pt x="34798" y="5175"/>
                </a:lnTo>
                <a:lnTo>
                  <a:pt x="57976" y="49"/>
                </a:lnTo>
                <a:lnTo>
                  <a:pt x="135424" y="0"/>
                </a:lnTo>
                <a:close/>
              </a:path>
            </a:pathLst>
          </a:custGeom>
          <a:ln w="3175">
            <a:solidFill>
              <a:srgbClr val="2773BA"/>
            </a:solidFill>
          </a:ln>
        </p:spPr>
        <p:txBody>
          <a:bodyPr wrap="square" lIns="0" tIns="0" rIns="0" bIns="0" rtlCol="0"/>
          <a:lstStyle/>
          <a:p>
            <a:endParaRPr/>
          </a:p>
        </p:txBody>
      </p:sp>
      <p:sp>
        <p:nvSpPr>
          <p:cNvPr id="95" name="object 13"/>
          <p:cNvSpPr/>
          <p:nvPr/>
        </p:nvSpPr>
        <p:spPr>
          <a:xfrm>
            <a:off x="6700291" y="585876"/>
            <a:ext cx="138430" cy="185420"/>
          </a:xfrm>
          <a:custGeom>
            <a:avLst/>
            <a:gdLst/>
            <a:ahLst/>
            <a:cxnLst/>
            <a:rect l="l" t="t" r="r" b="b"/>
            <a:pathLst>
              <a:path w="138429" h="185420">
                <a:moveTo>
                  <a:pt x="41948" y="0"/>
                </a:moveTo>
                <a:lnTo>
                  <a:pt x="0" y="0"/>
                </a:lnTo>
                <a:lnTo>
                  <a:pt x="48882" y="104571"/>
                </a:lnTo>
                <a:lnTo>
                  <a:pt x="12179" y="184962"/>
                </a:lnTo>
                <a:lnTo>
                  <a:pt x="54089" y="184962"/>
                </a:lnTo>
                <a:lnTo>
                  <a:pt x="108696" y="64389"/>
                </a:lnTo>
                <a:lnTo>
                  <a:pt x="68389" y="64389"/>
                </a:lnTo>
                <a:lnTo>
                  <a:pt x="41948" y="0"/>
                </a:lnTo>
                <a:close/>
              </a:path>
              <a:path w="138429" h="185420">
                <a:moveTo>
                  <a:pt x="137858" y="0"/>
                </a:moveTo>
                <a:lnTo>
                  <a:pt x="96621" y="0"/>
                </a:lnTo>
                <a:lnTo>
                  <a:pt x="68389" y="64389"/>
                </a:lnTo>
                <a:lnTo>
                  <a:pt x="108696" y="64389"/>
                </a:lnTo>
                <a:lnTo>
                  <a:pt x="137858" y="0"/>
                </a:lnTo>
                <a:close/>
              </a:path>
            </a:pathLst>
          </a:custGeom>
          <a:solidFill>
            <a:srgbClr val="2773BA"/>
          </a:solidFill>
        </p:spPr>
        <p:txBody>
          <a:bodyPr wrap="square" lIns="0" tIns="0" rIns="0" bIns="0" rtlCol="0"/>
          <a:lstStyle/>
          <a:p>
            <a:endParaRPr/>
          </a:p>
        </p:txBody>
      </p:sp>
      <p:sp>
        <p:nvSpPr>
          <p:cNvPr id="96" name="object 14"/>
          <p:cNvSpPr/>
          <p:nvPr/>
        </p:nvSpPr>
        <p:spPr>
          <a:xfrm>
            <a:off x="6700291" y="585876"/>
            <a:ext cx="138430" cy="185420"/>
          </a:xfrm>
          <a:custGeom>
            <a:avLst/>
            <a:gdLst/>
            <a:ahLst/>
            <a:cxnLst/>
            <a:rect l="l" t="t" r="r" b="b"/>
            <a:pathLst>
              <a:path w="138429" h="185420">
                <a:moveTo>
                  <a:pt x="137858" y="0"/>
                </a:moveTo>
                <a:lnTo>
                  <a:pt x="54089" y="184962"/>
                </a:lnTo>
                <a:lnTo>
                  <a:pt x="12179" y="184962"/>
                </a:lnTo>
                <a:lnTo>
                  <a:pt x="48882" y="104571"/>
                </a:lnTo>
                <a:lnTo>
                  <a:pt x="0" y="0"/>
                </a:lnTo>
                <a:lnTo>
                  <a:pt x="41948" y="0"/>
                </a:lnTo>
                <a:lnTo>
                  <a:pt x="68389" y="64389"/>
                </a:lnTo>
                <a:lnTo>
                  <a:pt x="96621" y="0"/>
                </a:lnTo>
                <a:lnTo>
                  <a:pt x="137858" y="0"/>
                </a:lnTo>
                <a:close/>
              </a:path>
            </a:pathLst>
          </a:custGeom>
          <a:ln w="3175">
            <a:solidFill>
              <a:srgbClr val="2773BA"/>
            </a:solidFill>
          </a:ln>
        </p:spPr>
        <p:txBody>
          <a:bodyPr wrap="square" lIns="0" tIns="0" rIns="0" bIns="0" rtlCol="0"/>
          <a:lstStyle/>
          <a:p>
            <a:endParaRPr/>
          </a:p>
        </p:txBody>
      </p:sp>
      <p:sp>
        <p:nvSpPr>
          <p:cNvPr id="97" name="object 15"/>
          <p:cNvSpPr txBox="1"/>
          <p:nvPr/>
        </p:nvSpPr>
        <p:spPr>
          <a:xfrm>
            <a:off x="707289" y="421249"/>
            <a:ext cx="1866264" cy="256096"/>
          </a:xfrm>
          <a:prstGeom prst="rect">
            <a:avLst/>
          </a:prstGeom>
        </p:spPr>
        <p:txBody>
          <a:bodyPr vert="horz" wrap="square" lIns="0" tIns="0" rIns="0" bIns="0" rtlCol="0">
            <a:spAutoFit/>
          </a:bodyPr>
          <a:lstStyle/>
          <a:p>
            <a:pPr marL="12700" marR="5080">
              <a:lnSpc>
                <a:spcPct val="103899"/>
              </a:lnSpc>
            </a:pPr>
            <a:r>
              <a:rPr sz="800" dirty="0">
                <a:solidFill>
                  <a:srgbClr val="231F20"/>
                </a:solidFill>
                <a:latin typeface="Calibri"/>
                <a:cs typeface="Calibri"/>
              </a:rPr>
              <a:t>Wagner</a:t>
            </a:r>
            <a:r>
              <a:rPr sz="800" spc="45" dirty="0">
                <a:solidFill>
                  <a:srgbClr val="231F20"/>
                </a:solidFill>
                <a:latin typeface="Calibri"/>
                <a:cs typeface="Calibri"/>
              </a:rPr>
              <a:t> </a:t>
            </a:r>
            <a:r>
              <a:rPr sz="800" i="1" spc="-25" dirty="0">
                <a:solidFill>
                  <a:srgbClr val="231F20"/>
                </a:solidFill>
                <a:latin typeface="Calibri"/>
                <a:cs typeface="Calibri"/>
              </a:rPr>
              <a:t>et</a:t>
            </a:r>
            <a:r>
              <a:rPr sz="800" i="1" spc="60" dirty="0">
                <a:solidFill>
                  <a:srgbClr val="231F20"/>
                </a:solidFill>
                <a:latin typeface="Calibri"/>
                <a:cs typeface="Calibri"/>
              </a:rPr>
              <a:t> </a:t>
            </a:r>
            <a:r>
              <a:rPr sz="800" i="1" spc="-15" dirty="0">
                <a:solidFill>
                  <a:srgbClr val="231F20"/>
                </a:solidFill>
                <a:latin typeface="Calibri"/>
                <a:cs typeface="Calibri"/>
              </a:rPr>
              <a:t>al.</a:t>
            </a:r>
            <a:r>
              <a:rPr sz="800" i="1" spc="50" dirty="0">
                <a:solidFill>
                  <a:srgbClr val="231F20"/>
                </a:solidFill>
                <a:latin typeface="Calibri"/>
                <a:cs typeface="Calibri"/>
              </a:rPr>
              <a:t> </a:t>
            </a:r>
            <a:r>
              <a:rPr sz="800" i="1" spc="-10" dirty="0">
                <a:solidFill>
                  <a:srgbClr val="231F20"/>
                </a:solidFill>
                <a:latin typeface="Calibri"/>
                <a:cs typeface="Calibri"/>
              </a:rPr>
              <a:t>Genome</a:t>
            </a:r>
            <a:r>
              <a:rPr sz="800" i="1" spc="55" dirty="0">
                <a:solidFill>
                  <a:srgbClr val="231F20"/>
                </a:solidFill>
                <a:latin typeface="Calibri"/>
                <a:cs typeface="Calibri"/>
              </a:rPr>
              <a:t> </a:t>
            </a:r>
            <a:r>
              <a:rPr sz="800" i="1" spc="-10" dirty="0">
                <a:solidFill>
                  <a:srgbClr val="231F20"/>
                </a:solidFill>
                <a:latin typeface="Calibri"/>
                <a:cs typeface="Calibri"/>
              </a:rPr>
              <a:t>Biology</a:t>
            </a:r>
            <a:r>
              <a:rPr sz="800" i="1" spc="55" dirty="0">
                <a:solidFill>
                  <a:srgbClr val="231F20"/>
                </a:solidFill>
                <a:latin typeface="Calibri"/>
                <a:cs typeface="Calibri"/>
              </a:rPr>
              <a:t> </a:t>
            </a:r>
            <a:r>
              <a:rPr sz="800" spc="-10" dirty="0">
                <a:solidFill>
                  <a:srgbClr val="231F20"/>
                </a:solidFill>
                <a:latin typeface="Calibri"/>
                <a:cs typeface="Calibri"/>
              </a:rPr>
              <a:t>2014,</a:t>
            </a:r>
            <a:r>
              <a:rPr sz="800" spc="50" dirty="0">
                <a:solidFill>
                  <a:srgbClr val="231F20"/>
                </a:solidFill>
                <a:latin typeface="Calibri"/>
                <a:cs typeface="Calibri"/>
              </a:rPr>
              <a:t> </a:t>
            </a:r>
            <a:r>
              <a:rPr sz="800" spc="20" dirty="0">
                <a:solidFill>
                  <a:srgbClr val="231F20"/>
                </a:solidFill>
                <a:latin typeface="Trebuchet MS"/>
                <a:cs typeface="Trebuchet MS"/>
              </a:rPr>
              <a:t>15</a:t>
            </a:r>
            <a:r>
              <a:rPr sz="800" spc="-20" dirty="0">
                <a:solidFill>
                  <a:srgbClr val="231F20"/>
                </a:solidFill>
                <a:latin typeface="Calibri"/>
                <a:cs typeface="Calibri"/>
              </a:rPr>
              <a:t>:R37 </a:t>
            </a:r>
            <a:r>
              <a:rPr sz="800" spc="-5" dirty="0">
                <a:solidFill>
                  <a:srgbClr val="231F20"/>
                </a:solidFill>
                <a:latin typeface="Calibri"/>
                <a:cs typeface="Calibri"/>
                <a:hlinkClick r:id="rId4"/>
              </a:rPr>
              <a:t>http://gen</a:t>
            </a:r>
            <a:r>
              <a:rPr sz="800" spc="-15" dirty="0">
                <a:solidFill>
                  <a:srgbClr val="231F20"/>
                </a:solidFill>
                <a:latin typeface="Calibri"/>
                <a:cs typeface="Calibri"/>
                <a:hlinkClick r:id="rId4"/>
              </a:rPr>
              <a:t>o</a:t>
            </a:r>
            <a:r>
              <a:rPr sz="800" spc="15" dirty="0">
                <a:solidFill>
                  <a:srgbClr val="231F20"/>
                </a:solidFill>
                <a:latin typeface="Calibri"/>
                <a:cs typeface="Calibri"/>
                <a:hlinkClick r:id="rId4"/>
              </a:rPr>
              <a:t>mebiolog</a:t>
            </a:r>
            <a:r>
              <a:rPr sz="800" dirty="0">
                <a:solidFill>
                  <a:srgbClr val="231F20"/>
                </a:solidFill>
                <a:latin typeface="Calibri"/>
                <a:cs typeface="Calibri"/>
                <a:hlinkClick r:id="rId4"/>
              </a:rPr>
              <a:t>y</a:t>
            </a:r>
            <a:r>
              <a:rPr sz="800" spc="-10" dirty="0">
                <a:solidFill>
                  <a:srgbClr val="231F20"/>
                </a:solidFill>
                <a:latin typeface="Calibri"/>
                <a:cs typeface="Calibri"/>
                <a:hlinkClick r:id="rId4"/>
              </a:rPr>
              <a:t>.com/2014</a:t>
            </a:r>
            <a:r>
              <a:rPr sz="800" spc="-20" dirty="0">
                <a:solidFill>
                  <a:srgbClr val="231F20"/>
                </a:solidFill>
                <a:latin typeface="Calibri"/>
                <a:cs typeface="Calibri"/>
                <a:hlinkClick r:id="rId4"/>
              </a:rPr>
              <a:t>/</a:t>
            </a:r>
            <a:r>
              <a:rPr sz="800" spc="-15" dirty="0">
                <a:solidFill>
                  <a:srgbClr val="231F20"/>
                </a:solidFill>
                <a:latin typeface="Calibri"/>
                <a:cs typeface="Calibri"/>
                <a:hlinkClick r:id="rId4"/>
              </a:rPr>
              <a:t>15/2/R37</a:t>
            </a:r>
            <a:endParaRPr sz="800">
              <a:latin typeface="Calibri"/>
              <a:cs typeface="Calibri"/>
            </a:endParaRPr>
          </a:p>
        </p:txBody>
      </p:sp>
    </p:spTree>
    <p:extLst>
      <p:ext uri="{BB962C8B-B14F-4D97-AF65-F5344CB8AC3E}">
        <p14:creationId xmlns:p14="http://schemas.microsoft.com/office/powerpoint/2010/main" val="1667168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528DBE-042D-4EFE-AD1B-D2D4B66D5142}" type="datetime1">
              <a:rPr lang="en-US" smtClean="0"/>
              <a:t>1/27/2016</a:t>
            </a:fld>
            <a:endParaRPr lang="en-US"/>
          </a:p>
        </p:txBody>
      </p:sp>
      <p:sp>
        <p:nvSpPr>
          <p:cNvPr id="5" name="Footer Placeholder 4"/>
          <p:cNvSpPr>
            <a:spLocks noGrp="1"/>
          </p:cNvSpPr>
          <p:nvPr>
            <p:ph type="ftr" sz="quarter" idx="11"/>
          </p:nvPr>
        </p:nvSpPr>
        <p:spPr/>
        <p:txBody>
          <a:bodyPr/>
          <a:lstStyle/>
          <a:p>
            <a:r>
              <a:rPr lang="en-US" smtClean="0"/>
              <a:t>Quant Gen Lab meeting presentations - Agustin Gonzalez Reymundez</a:t>
            </a:r>
            <a:endParaRPr lang="en-US"/>
          </a:p>
        </p:txBody>
      </p:sp>
      <p:sp>
        <p:nvSpPr>
          <p:cNvPr id="6" name="Slide Number Placeholder 5"/>
          <p:cNvSpPr>
            <a:spLocks noGrp="1"/>
          </p:cNvSpPr>
          <p:nvPr>
            <p:ph type="sldNum" sz="quarter" idx="12"/>
          </p:nvPr>
        </p:nvSpPr>
        <p:spPr/>
        <p:txBody>
          <a:bodyPr/>
          <a:lstStyle/>
          <a:p>
            <a:fld id="{D543A507-8125-4318-AB7C-419B7A0C3CB5}" type="slidenum">
              <a:rPr lang="en-US" smtClean="0"/>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533399"/>
            <a:ext cx="6303551" cy="5704713"/>
          </a:xfrm>
          <a:prstGeom prst="rect">
            <a:avLst/>
          </a:prstGeom>
        </p:spPr>
      </p:pic>
      <p:sp>
        <p:nvSpPr>
          <p:cNvPr id="16" name="Rectangle 15"/>
          <p:cNvSpPr/>
          <p:nvPr/>
        </p:nvSpPr>
        <p:spPr>
          <a:xfrm>
            <a:off x="1219200" y="2754086"/>
            <a:ext cx="24384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75677" y="4114800"/>
            <a:ext cx="4343399" cy="190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05200" y="2438400"/>
            <a:ext cx="3962399"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75677" y="3200400"/>
            <a:ext cx="3972923" cy="190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81402" y="381001"/>
            <a:ext cx="4495800" cy="1600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V="1">
            <a:off x="3657600" y="2057400"/>
            <a:ext cx="2514600" cy="3352800"/>
          </a:xfrm>
          <a:prstGeom prst="straightConnector1">
            <a:avLst/>
          </a:prstGeom>
          <a:ln w="38100">
            <a:solidFill>
              <a:schemeClr val="tx2">
                <a:lumMod val="75000"/>
                <a:alpha val="74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81800" y="816430"/>
            <a:ext cx="53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76400" y="359229"/>
            <a:ext cx="1693223" cy="1012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17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3997</TotalTime>
  <Words>3802</Words>
  <Application>Microsoft Office PowerPoint</Application>
  <PresentationFormat>On-screen Show (4:3)</PresentationFormat>
  <Paragraphs>859</Paragraphs>
  <Slides>34</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Office Theme</vt:lpstr>
      <vt:lpstr>Equation</vt:lpstr>
      <vt:lpstr>  “The relationship between DNA methylation, genetic and expression inter-individual variation in untransformed human fibroblasts”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Agustin Gonzalez</dc:creator>
  <cp:lastModifiedBy>Agustin Gonzalez</cp:lastModifiedBy>
  <cp:revision>151</cp:revision>
  <dcterms:created xsi:type="dcterms:W3CDTF">2015-12-02T23:25:42Z</dcterms:created>
  <dcterms:modified xsi:type="dcterms:W3CDTF">2016-01-27T16:18:55Z</dcterms:modified>
</cp:coreProperties>
</file>